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35999738" cy="51120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3455" autoAdjust="0"/>
  </p:normalViewPr>
  <p:slideViewPr>
    <p:cSldViewPr snapToGrid="0">
      <p:cViewPr>
        <p:scale>
          <a:sx n="40" d="100"/>
          <a:sy n="40" d="100"/>
        </p:scale>
        <p:origin x="-2526" y="-12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7002AA24-4227-4643-8EFD-38232ACC4629}" type="datetimeFigureOut">
              <a:rPr lang="en-US" smtClean="0"/>
              <a:t>10/21/2021</a:t>
            </a:fld>
            <a:endParaRPr lang="en-US"/>
          </a:p>
        </p:txBody>
      </p:sp>
      <p:sp>
        <p:nvSpPr>
          <p:cNvPr id="4" name="Slide Image Placeholder 3"/>
          <p:cNvSpPr>
            <a:spLocks noGrp="1" noRot="1" noChangeAspect="1"/>
          </p:cNvSpPr>
          <p:nvPr>
            <p:ph type="sldImg" idx="2"/>
          </p:nvPr>
        </p:nvSpPr>
        <p:spPr>
          <a:xfrm>
            <a:off x="2343150" y="1143000"/>
            <a:ext cx="2171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6937F-9CFA-4295-88E4-8C5AA33FB4CB}" type="slidenum">
              <a:rPr lang="en-US" smtClean="0"/>
              <a:t>‹#›</a:t>
            </a:fld>
            <a:endParaRPr lang="en-US"/>
          </a:p>
        </p:txBody>
      </p:sp>
    </p:spTree>
    <p:extLst>
      <p:ext uri="{BB962C8B-B14F-4D97-AF65-F5344CB8AC3E}">
        <p14:creationId xmlns:p14="http://schemas.microsoft.com/office/powerpoint/2010/main" val="3436734823"/>
      </p:ext>
    </p:extLst>
  </p:cSld>
  <p:clrMap bg1="lt1" tx1="dk1" bg2="lt2" tx2="dk2" accent1="accent1" accent2="accent2" accent3="accent3" accent4="accent4" accent5="accent5" accent6="accent6" hlink="hlink" folHlink="folHlink"/>
  <p:notesStyle>
    <a:lvl1pPr marL="0" algn="l" defTabSz="1080942" rtl="0" eaLnBrk="1" latinLnBrk="0" hangingPunct="1">
      <a:defRPr sz="1419" kern="1200">
        <a:solidFill>
          <a:schemeClr val="tx1"/>
        </a:solidFill>
        <a:latin typeface="+mn-lt"/>
        <a:ea typeface="+mn-ea"/>
        <a:cs typeface="+mn-cs"/>
      </a:defRPr>
    </a:lvl1pPr>
    <a:lvl2pPr marL="540471" algn="l" defTabSz="1080942" rtl="0" eaLnBrk="1" latinLnBrk="0" hangingPunct="1">
      <a:defRPr sz="1419" kern="1200">
        <a:solidFill>
          <a:schemeClr val="tx1"/>
        </a:solidFill>
        <a:latin typeface="+mn-lt"/>
        <a:ea typeface="+mn-ea"/>
        <a:cs typeface="+mn-cs"/>
      </a:defRPr>
    </a:lvl2pPr>
    <a:lvl3pPr marL="1080942" algn="l" defTabSz="1080942" rtl="0" eaLnBrk="1" latinLnBrk="0" hangingPunct="1">
      <a:defRPr sz="1419" kern="1200">
        <a:solidFill>
          <a:schemeClr val="tx1"/>
        </a:solidFill>
        <a:latin typeface="+mn-lt"/>
        <a:ea typeface="+mn-ea"/>
        <a:cs typeface="+mn-cs"/>
      </a:defRPr>
    </a:lvl3pPr>
    <a:lvl4pPr marL="1621415" algn="l" defTabSz="1080942" rtl="0" eaLnBrk="1" latinLnBrk="0" hangingPunct="1">
      <a:defRPr sz="1419" kern="1200">
        <a:solidFill>
          <a:schemeClr val="tx1"/>
        </a:solidFill>
        <a:latin typeface="+mn-lt"/>
        <a:ea typeface="+mn-ea"/>
        <a:cs typeface="+mn-cs"/>
      </a:defRPr>
    </a:lvl4pPr>
    <a:lvl5pPr marL="2161886" algn="l" defTabSz="1080942" rtl="0" eaLnBrk="1" latinLnBrk="0" hangingPunct="1">
      <a:defRPr sz="1419" kern="1200">
        <a:solidFill>
          <a:schemeClr val="tx1"/>
        </a:solidFill>
        <a:latin typeface="+mn-lt"/>
        <a:ea typeface="+mn-ea"/>
        <a:cs typeface="+mn-cs"/>
      </a:defRPr>
    </a:lvl5pPr>
    <a:lvl6pPr marL="2702357" algn="l" defTabSz="1080942" rtl="0" eaLnBrk="1" latinLnBrk="0" hangingPunct="1">
      <a:defRPr sz="1419" kern="1200">
        <a:solidFill>
          <a:schemeClr val="tx1"/>
        </a:solidFill>
        <a:latin typeface="+mn-lt"/>
        <a:ea typeface="+mn-ea"/>
        <a:cs typeface="+mn-cs"/>
      </a:defRPr>
    </a:lvl6pPr>
    <a:lvl7pPr marL="3242829" algn="l" defTabSz="1080942" rtl="0" eaLnBrk="1" latinLnBrk="0" hangingPunct="1">
      <a:defRPr sz="1419" kern="1200">
        <a:solidFill>
          <a:schemeClr val="tx1"/>
        </a:solidFill>
        <a:latin typeface="+mn-lt"/>
        <a:ea typeface="+mn-ea"/>
        <a:cs typeface="+mn-cs"/>
      </a:defRPr>
    </a:lvl7pPr>
    <a:lvl8pPr marL="3783301" algn="l" defTabSz="1080942" rtl="0" eaLnBrk="1" latinLnBrk="0" hangingPunct="1">
      <a:defRPr sz="1419" kern="1200">
        <a:solidFill>
          <a:schemeClr val="tx1"/>
        </a:solidFill>
        <a:latin typeface="+mn-lt"/>
        <a:ea typeface="+mn-ea"/>
        <a:cs typeface="+mn-cs"/>
      </a:defRPr>
    </a:lvl8pPr>
    <a:lvl9pPr marL="4323772" algn="l" defTabSz="1080942" rtl="0" eaLnBrk="1" latinLnBrk="0" hangingPunct="1">
      <a:defRPr sz="141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1143000"/>
            <a:ext cx="21717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B6937F-9CFA-4295-88E4-8C5AA33FB4CB}" type="slidenum">
              <a:rPr lang="en-US" smtClean="0"/>
              <a:t>1</a:t>
            </a:fld>
            <a:endParaRPr lang="en-US"/>
          </a:p>
        </p:txBody>
      </p:sp>
    </p:spTree>
    <p:extLst>
      <p:ext uri="{BB962C8B-B14F-4D97-AF65-F5344CB8AC3E}">
        <p14:creationId xmlns:p14="http://schemas.microsoft.com/office/powerpoint/2010/main" val="213266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99985" y="8366292"/>
            <a:ext cx="30599777" cy="17797565"/>
          </a:xfrm>
        </p:spPr>
        <p:txBody>
          <a:bodyPr anchor="b"/>
          <a:lstStyle>
            <a:lvl1pPr algn="ctr">
              <a:defRPr sz="23620"/>
            </a:lvl1pPr>
          </a:lstStyle>
          <a:p>
            <a:r>
              <a:rPr lang="en-US"/>
              <a:t>Click to edit Master title style</a:t>
            </a:r>
            <a:endParaRPr lang="en-US" dirty="0"/>
          </a:p>
        </p:txBody>
      </p:sp>
      <p:sp>
        <p:nvSpPr>
          <p:cNvPr id="3" name="Subtitle 2"/>
          <p:cNvSpPr>
            <a:spLocks noGrp="1"/>
          </p:cNvSpPr>
          <p:nvPr>
            <p:ph type="subTitle" idx="1"/>
          </p:nvPr>
        </p:nvSpPr>
        <p:spPr>
          <a:xfrm>
            <a:off x="4499967" y="26850193"/>
            <a:ext cx="26999804" cy="12342326"/>
          </a:xfrm>
        </p:spPr>
        <p:txBody>
          <a:bodyPr/>
          <a:lstStyle>
            <a:lvl1pPr marL="0" indent="0" algn="ctr">
              <a:buNone/>
              <a:defRPr sz="9449"/>
            </a:lvl1pPr>
            <a:lvl2pPr marL="1799866" indent="0" algn="ctr">
              <a:buNone/>
              <a:defRPr sz="7874"/>
            </a:lvl2pPr>
            <a:lvl3pPr marL="3599733" indent="0" algn="ctr">
              <a:buNone/>
              <a:defRPr sz="7087"/>
            </a:lvl3pPr>
            <a:lvl4pPr marL="5399599" indent="0" algn="ctr">
              <a:buNone/>
              <a:defRPr sz="6299"/>
            </a:lvl4pPr>
            <a:lvl5pPr marL="7199468" indent="0" algn="ctr">
              <a:buNone/>
              <a:defRPr sz="6299"/>
            </a:lvl5pPr>
            <a:lvl6pPr marL="8999334" indent="0" algn="ctr">
              <a:buNone/>
              <a:defRPr sz="6299"/>
            </a:lvl6pPr>
            <a:lvl7pPr marL="10799200" indent="0" algn="ctr">
              <a:buNone/>
              <a:defRPr sz="6299"/>
            </a:lvl7pPr>
            <a:lvl8pPr marL="12599068" indent="0" algn="ctr">
              <a:buNone/>
              <a:defRPr sz="6299"/>
            </a:lvl8pPr>
            <a:lvl9pPr marL="14398934" indent="0" algn="ctr">
              <a:buNone/>
              <a:defRPr sz="629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14586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395274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2721712"/>
            <a:ext cx="7762444" cy="4332240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474984" y="2721712"/>
            <a:ext cx="22837334" cy="4332240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919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32625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6234" y="12744689"/>
            <a:ext cx="31049774" cy="21264779"/>
          </a:xfrm>
        </p:spPr>
        <p:txBody>
          <a:bodyPr anchor="b"/>
          <a:lstStyle>
            <a:lvl1pPr>
              <a:defRPr sz="23620"/>
            </a:lvl1pPr>
          </a:lstStyle>
          <a:p>
            <a:r>
              <a:rPr lang="en-US"/>
              <a:t>Click to edit Master title style</a:t>
            </a:r>
            <a:endParaRPr lang="en-US" dirty="0"/>
          </a:p>
        </p:txBody>
      </p:sp>
      <p:sp>
        <p:nvSpPr>
          <p:cNvPr id="3" name="Text Placeholder 2"/>
          <p:cNvSpPr>
            <a:spLocks noGrp="1"/>
          </p:cNvSpPr>
          <p:nvPr>
            <p:ph type="body" idx="1"/>
          </p:nvPr>
        </p:nvSpPr>
        <p:spPr>
          <a:xfrm>
            <a:off x="2456234" y="34210643"/>
            <a:ext cx="31049774" cy="11182643"/>
          </a:xfrm>
        </p:spPr>
        <p:txBody>
          <a:bodyPr/>
          <a:lstStyle>
            <a:lvl1pPr marL="0" indent="0">
              <a:buNone/>
              <a:defRPr sz="9449">
                <a:solidFill>
                  <a:schemeClr val="tx1"/>
                </a:solidFill>
              </a:defRPr>
            </a:lvl1pPr>
            <a:lvl2pPr marL="1799866" indent="0">
              <a:buNone/>
              <a:defRPr sz="7874">
                <a:solidFill>
                  <a:schemeClr val="tx1">
                    <a:tint val="75000"/>
                  </a:schemeClr>
                </a:solidFill>
              </a:defRPr>
            </a:lvl2pPr>
            <a:lvl3pPr marL="3599733" indent="0">
              <a:buNone/>
              <a:defRPr sz="7087">
                <a:solidFill>
                  <a:schemeClr val="tx1">
                    <a:tint val="75000"/>
                  </a:schemeClr>
                </a:solidFill>
              </a:defRPr>
            </a:lvl3pPr>
            <a:lvl4pPr marL="5399599" indent="0">
              <a:buNone/>
              <a:defRPr sz="6299">
                <a:solidFill>
                  <a:schemeClr val="tx1">
                    <a:tint val="75000"/>
                  </a:schemeClr>
                </a:solidFill>
              </a:defRPr>
            </a:lvl4pPr>
            <a:lvl5pPr marL="7199468" indent="0">
              <a:buNone/>
              <a:defRPr sz="6299">
                <a:solidFill>
                  <a:schemeClr val="tx1">
                    <a:tint val="75000"/>
                  </a:schemeClr>
                </a:solidFill>
              </a:defRPr>
            </a:lvl5pPr>
            <a:lvl6pPr marL="8999334" indent="0">
              <a:buNone/>
              <a:defRPr sz="6299">
                <a:solidFill>
                  <a:schemeClr val="tx1">
                    <a:tint val="75000"/>
                  </a:schemeClr>
                </a:solidFill>
              </a:defRPr>
            </a:lvl6pPr>
            <a:lvl7pPr marL="10799200" indent="0">
              <a:buNone/>
              <a:defRPr sz="6299">
                <a:solidFill>
                  <a:schemeClr val="tx1">
                    <a:tint val="75000"/>
                  </a:schemeClr>
                </a:solidFill>
              </a:defRPr>
            </a:lvl7pPr>
            <a:lvl8pPr marL="12599068" indent="0">
              <a:buNone/>
              <a:defRPr sz="6299">
                <a:solidFill>
                  <a:schemeClr val="tx1">
                    <a:tint val="75000"/>
                  </a:schemeClr>
                </a:solidFill>
              </a:defRPr>
            </a:lvl8pPr>
            <a:lvl9pPr marL="14398934" indent="0">
              <a:buNone/>
              <a:defRPr sz="6299">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94315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474986" y="13608517"/>
            <a:ext cx="15299889" cy="32435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224871" y="13608517"/>
            <a:ext cx="15299889" cy="32435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441084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79671" y="2721722"/>
            <a:ext cx="31049774" cy="98809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479675" y="12531672"/>
            <a:ext cx="15229574"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a:t>Edit Master text styles</a:t>
            </a:r>
          </a:p>
        </p:txBody>
      </p:sp>
      <p:sp>
        <p:nvSpPr>
          <p:cNvPr id="4" name="Content Placeholder 3"/>
          <p:cNvSpPr>
            <a:spLocks noGrp="1"/>
          </p:cNvSpPr>
          <p:nvPr>
            <p:ph sz="half" idx="2"/>
          </p:nvPr>
        </p:nvSpPr>
        <p:spPr>
          <a:xfrm>
            <a:off x="2479675" y="18673254"/>
            <a:ext cx="15229574" cy="274655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224869" y="12531672"/>
            <a:ext cx="15304578"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a:t>Edit Master text styles</a:t>
            </a:r>
          </a:p>
        </p:txBody>
      </p:sp>
      <p:sp>
        <p:nvSpPr>
          <p:cNvPr id="6" name="Content Placeholder 5"/>
          <p:cNvSpPr>
            <a:spLocks noGrp="1"/>
          </p:cNvSpPr>
          <p:nvPr>
            <p:ph sz="quarter" idx="4"/>
          </p:nvPr>
        </p:nvSpPr>
        <p:spPr>
          <a:xfrm>
            <a:off x="18224869" y="18673254"/>
            <a:ext cx="15304578" cy="274655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322ECA-011F-4E4F-A40A-145F7D47DF85}" type="datetimeFigureOut">
              <a:rPr lang="en-US" smtClean="0"/>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84606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322ECA-011F-4E4F-A40A-145F7D47DF85}" type="datetimeFigureOut">
              <a:rPr lang="en-US" smtClean="0"/>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91024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22ECA-011F-4E4F-A40A-145F7D47DF85}" type="datetimeFigureOut">
              <a:rPr lang="en-US" smtClean="0"/>
              <a:t>10/21/2021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670900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a:t>Click to edit Master title style</a:t>
            </a:r>
            <a:endParaRPr lang="en-US" dirty="0"/>
          </a:p>
        </p:txBody>
      </p:sp>
      <p:sp>
        <p:nvSpPr>
          <p:cNvPr id="3" name="Content Placeholder 2"/>
          <p:cNvSpPr>
            <a:spLocks noGrp="1"/>
          </p:cNvSpPr>
          <p:nvPr>
            <p:ph idx="1"/>
          </p:nvPr>
        </p:nvSpPr>
        <p:spPr>
          <a:xfrm>
            <a:off x="15304582" y="7360446"/>
            <a:ext cx="18224867" cy="36328810"/>
          </a:xfrm>
        </p:spPr>
        <p:txBody>
          <a:bodyPr/>
          <a:lstStyle>
            <a:lvl1pPr>
              <a:defRPr sz="12597"/>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6711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a:t>Click to edit Master title style</a:t>
            </a:r>
            <a:endParaRPr lang="en-US" dirty="0"/>
          </a:p>
        </p:txBody>
      </p:sp>
      <p:sp>
        <p:nvSpPr>
          <p:cNvPr id="3" name="Picture Placeholder 2"/>
          <p:cNvSpPr>
            <a:spLocks noGrp="1" noChangeAspect="1"/>
          </p:cNvSpPr>
          <p:nvPr>
            <p:ph type="pic" idx="1"/>
          </p:nvPr>
        </p:nvSpPr>
        <p:spPr>
          <a:xfrm>
            <a:off x="15304582" y="7360446"/>
            <a:ext cx="18224867" cy="36328810"/>
          </a:xfrm>
        </p:spPr>
        <p:txBody>
          <a:bodyPr anchor="t"/>
          <a:lstStyle>
            <a:lvl1pPr marL="0" indent="0">
              <a:buNone/>
              <a:defRPr sz="12597"/>
            </a:lvl1pPr>
            <a:lvl2pPr marL="1799866" indent="0">
              <a:buNone/>
              <a:defRPr sz="11024"/>
            </a:lvl2pPr>
            <a:lvl3pPr marL="3599733" indent="0">
              <a:buNone/>
              <a:defRPr sz="9449"/>
            </a:lvl3pPr>
            <a:lvl4pPr marL="5399599" indent="0">
              <a:buNone/>
              <a:defRPr sz="7874"/>
            </a:lvl4pPr>
            <a:lvl5pPr marL="7199468" indent="0">
              <a:buNone/>
              <a:defRPr sz="7874"/>
            </a:lvl5pPr>
            <a:lvl6pPr marL="8999334" indent="0">
              <a:buNone/>
              <a:defRPr sz="7874"/>
            </a:lvl6pPr>
            <a:lvl7pPr marL="10799200" indent="0">
              <a:buNone/>
              <a:defRPr sz="7874"/>
            </a:lvl7pPr>
            <a:lvl8pPr marL="12599068" indent="0">
              <a:buNone/>
              <a:defRPr sz="7874"/>
            </a:lvl8pPr>
            <a:lvl9pPr marL="14398934" indent="0">
              <a:buNone/>
              <a:defRPr sz="7874"/>
            </a:lvl9pPr>
          </a:lstStyle>
          <a:p>
            <a:r>
              <a:rPr lang="en-US"/>
              <a:t>Click icon to add picture</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997525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2721722"/>
            <a:ext cx="31049774" cy="98809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474982" y="13608517"/>
            <a:ext cx="31049774" cy="324355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474985" y="47381306"/>
            <a:ext cx="8099941" cy="2721704"/>
          </a:xfrm>
          <a:prstGeom prst="rect">
            <a:avLst/>
          </a:prstGeom>
        </p:spPr>
        <p:txBody>
          <a:bodyPr vert="horz" lIns="91440" tIns="45720" rIns="91440" bIns="45720" rtlCol="0" anchor="ctr"/>
          <a:lstStyle>
            <a:lvl1pPr algn="l">
              <a:defRPr sz="4724">
                <a:solidFill>
                  <a:schemeClr val="tx1">
                    <a:tint val="75000"/>
                  </a:schemeClr>
                </a:solidFill>
              </a:defRPr>
            </a:lvl1pPr>
          </a:lstStyle>
          <a:p>
            <a:fld id="{4D322ECA-011F-4E4F-A40A-145F7D47DF85}" type="datetimeFigureOut">
              <a:rPr lang="en-US" smtClean="0"/>
              <a:t>10/21/2021</a:t>
            </a:fld>
            <a:endParaRPr lang="en-US"/>
          </a:p>
        </p:txBody>
      </p:sp>
      <p:sp>
        <p:nvSpPr>
          <p:cNvPr id="5" name="Footer Placeholder 4"/>
          <p:cNvSpPr>
            <a:spLocks noGrp="1"/>
          </p:cNvSpPr>
          <p:nvPr>
            <p:ph type="ftr" sz="quarter" idx="3"/>
          </p:nvPr>
        </p:nvSpPr>
        <p:spPr>
          <a:xfrm>
            <a:off x="11924913" y="47381306"/>
            <a:ext cx="12149912" cy="2721704"/>
          </a:xfrm>
          <a:prstGeom prst="rect">
            <a:avLst/>
          </a:prstGeom>
        </p:spPr>
        <p:txBody>
          <a:bodyPr vert="horz" lIns="91440" tIns="45720" rIns="91440" bIns="45720" rtlCol="0" anchor="ctr"/>
          <a:lstStyle>
            <a:lvl1pPr algn="ctr">
              <a:defRPr sz="4724">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424817" y="47381306"/>
            <a:ext cx="8099941" cy="2721704"/>
          </a:xfrm>
          <a:prstGeom prst="rect">
            <a:avLst/>
          </a:prstGeom>
        </p:spPr>
        <p:txBody>
          <a:bodyPr vert="horz" lIns="91440" tIns="45720" rIns="91440" bIns="45720" rtlCol="0" anchor="ctr"/>
          <a:lstStyle>
            <a:lvl1pPr algn="r">
              <a:defRPr sz="4724">
                <a:solidFill>
                  <a:schemeClr val="tx1">
                    <a:tint val="75000"/>
                  </a:schemeClr>
                </a:solidFill>
              </a:defRPr>
            </a:lvl1pPr>
          </a:lstStyle>
          <a:p>
            <a:fld id="{7F740AF5-F4BD-4E04-8FA9-A7767FE3CF70}" type="slidenum">
              <a:rPr lang="en-US" smtClean="0"/>
              <a:t>‹#›</a:t>
            </a:fld>
            <a:endParaRPr lang="en-US"/>
          </a:p>
        </p:txBody>
      </p:sp>
    </p:spTree>
    <p:extLst>
      <p:ext uri="{BB962C8B-B14F-4D97-AF65-F5344CB8AC3E}">
        <p14:creationId xmlns:p14="http://schemas.microsoft.com/office/powerpoint/2010/main" val="38164854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599733" rtl="0" eaLnBrk="1" latinLnBrk="0" hangingPunct="1">
        <a:lnSpc>
          <a:spcPct val="90000"/>
        </a:lnSpc>
        <a:spcBef>
          <a:spcPct val="0"/>
        </a:spcBef>
        <a:buNone/>
        <a:defRPr sz="17323" kern="1200">
          <a:solidFill>
            <a:schemeClr val="tx1"/>
          </a:solidFill>
          <a:latin typeface="+mj-lt"/>
          <a:ea typeface="+mj-ea"/>
          <a:cs typeface="+mj-cs"/>
        </a:defRPr>
      </a:lvl1pPr>
    </p:titleStyle>
    <p:bodyStyle>
      <a:lvl1pPr marL="899932" indent="-899932" algn="l" defTabSz="3599733" rtl="0" eaLnBrk="1" latinLnBrk="0" hangingPunct="1">
        <a:lnSpc>
          <a:spcPct val="90000"/>
        </a:lnSpc>
        <a:spcBef>
          <a:spcPts val="3937"/>
        </a:spcBef>
        <a:buFont typeface="Arial" panose="020B0604020202020204" pitchFamily="34" charset="0"/>
        <a:buChar char="•"/>
        <a:defRPr sz="11024" kern="1200">
          <a:solidFill>
            <a:schemeClr val="tx1"/>
          </a:solidFill>
          <a:latin typeface="+mn-lt"/>
          <a:ea typeface="+mn-ea"/>
          <a:cs typeface="+mn-cs"/>
        </a:defRPr>
      </a:lvl1pPr>
      <a:lvl2pPr marL="2699801" indent="-899932" algn="l" defTabSz="3599733" rtl="0" eaLnBrk="1" latinLnBrk="0" hangingPunct="1">
        <a:lnSpc>
          <a:spcPct val="90000"/>
        </a:lnSpc>
        <a:spcBef>
          <a:spcPts val="1968"/>
        </a:spcBef>
        <a:buFont typeface="Arial" panose="020B0604020202020204" pitchFamily="34" charset="0"/>
        <a:buChar char="•"/>
        <a:defRPr sz="9449" kern="1200">
          <a:solidFill>
            <a:schemeClr val="tx1"/>
          </a:solidFill>
          <a:latin typeface="+mn-lt"/>
          <a:ea typeface="+mn-ea"/>
          <a:cs typeface="+mn-cs"/>
        </a:defRPr>
      </a:lvl2pPr>
      <a:lvl3pPr marL="4499667" indent="-899932" algn="l" defTabSz="3599733" rtl="0" eaLnBrk="1" latinLnBrk="0" hangingPunct="1">
        <a:lnSpc>
          <a:spcPct val="90000"/>
        </a:lnSpc>
        <a:spcBef>
          <a:spcPts val="1968"/>
        </a:spcBef>
        <a:buFont typeface="Arial" panose="020B0604020202020204" pitchFamily="34" charset="0"/>
        <a:buChar char="•"/>
        <a:defRPr sz="7874" kern="1200">
          <a:solidFill>
            <a:schemeClr val="tx1"/>
          </a:solidFill>
          <a:latin typeface="+mn-lt"/>
          <a:ea typeface="+mn-ea"/>
          <a:cs typeface="+mn-cs"/>
        </a:defRPr>
      </a:lvl3pPr>
      <a:lvl4pPr marL="6299534"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4pPr>
      <a:lvl5pPr marL="80994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5pPr>
      <a:lvl6pPr marL="98992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135"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0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88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733" rtl="0" eaLnBrk="1" latinLnBrk="0" hangingPunct="1">
        <a:defRPr sz="7087" kern="1200">
          <a:solidFill>
            <a:schemeClr val="tx1"/>
          </a:solidFill>
          <a:latin typeface="+mn-lt"/>
          <a:ea typeface="+mn-ea"/>
          <a:cs typeface="+mn-cs"/>
        </a:defRPr>
      </a:lvl1pPr>
      <a:lvl2pPr marL="1799866" algn="l" defTabSz="3599733" rtl="0" eaLnBrk="1" latinLnBrk="0" hangingPunct="1">
        <a:defRPr sz="7087" kern="1200">
          <a:solidFill>
            <a:schemeClr val="tx1"/>
          </a:solidFill>
          <a:latin typeface="+mn-lt"/>
          <a:ea typeface="+mn-ea"/>
          <a:cs typeface="+mn-cs"/>
        </a:defRPr>
      </a:lvl2pPr>
      <a:lvl3pPr marL="3599733" algn="l" defTabSz="3599733" rtl="0" eaLnBrk="1" latinLnBrk="0" hangingPunct="1">
        <a:defRPr sz="7087" kern="1200">
          <a:solidFill>
            <a:schemeClr val="tx1"/>
          </a:solidFill>
          <a:latin typeface="+mn-lt"/>
          <a:ea typeface="+mn-ea"/>
          <a:cs typeface="+mn-cs"/>
        </a:defRPr>
      </a:lvl3pPr>
      <a:lvl4pPr marL="5399599" algn="l" defTabSz="3599733" rtl="0" eaLnBrk="1" latinLnBrk="0" hangingPunct="1">
        <a:defRPr sz="7087" kern="1200">
          <a:solidFill>
            <a:schemeClr val="tx1"/>
          </a:solidFill>
          <a:latin typeface="+mn-lt"/>
          <a:ea typeface="+mn-ea"/>
          <a:cs typeface="+mn-cs"/>
        </a:defRPr>
      </a:lvl4pPr>
      <a:lvl5pPr marL="7199468" algn="l" defTabSz="3599733" rtl="0" eaLnBrk="1" latinLnBrk="0" hangingPunct="1">
        <a:defRPr sz="7087" kern="1200">
          <a:solidFill>
            <a:schemeClr val="tx1"/>
          </a:solidFill>
          <a:latin typeface="+mn-lt"/>
          <a:ea typeface="+mn-ea"/>
          <a:cs typeface="+mn-cs"/>
        </a:defRPr>
      </a:lvl5pPr>
      <a:lvl6pPr marL="8999334" algn="l" defTabSz="3599733" rtl="0" eaLnBrk="1" latinLnBrk="0" hangingPunct="1">
        <a:defRPr sz="7087" kern="1200">
          <a:solidFill>
            <a:schemeClr val="tx1"/>
          </a:solidFill>
          <a:latin typeface="+mn-lt"/>
          <a:ea typeface="+mn-ea"/>
          <a:cs typeface="+mn-cs"/>
        </a:defRPr>
      </a:lvl6pPr>
      <a:lvl7pPr marL="10799200" algn="l" defTabSz="3599733" rtl="0" eaLnBrk="1" latinLnBrk="0" hangingPunct="1">
        <a:defRPr sz="7087" kern="1200">
          <a:solidFill>
            <a:schemeClr val="tx1"/>
          </a:solidFill>
          <a:latin typeface="+mn-lt"/>
          <a:ea typeface="+mn-ea"/>
          <a:cs typeface="+mn-cs"/>
        </a:defRPr>
      </a:lvl7pPr>
      <a:lvl8pPr marL="12599068" algn="l" defTabSz="3599733" rtl="0" eaLnBrk="1" latinLnBrk="0" hangingPunct="1">
        <a:defRPr sz="7087" kern="1200">
          <a:solidFill>
            <a:schemeClr val="tx1"/>
          </a:solidFill>
          <a:latin typeface="+mn-lt"/>
          <a:ea typeface="+mn-ea"/>
          <a:cs typeface="+mn-cs"/>
        </a:defRPr>
      </a:lvl8pPr>
      <a:lvl9pPr marL="14398934" algn="l" defTabSz="359973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smoff.ru/howitworks/zashchita-informacii-v-oblachnyh-servisah" TargetMode="External"/><Relationship Id="rId13" Type="http://schemas.openxmlformats.org/officeDocument/2006/relationships/image" Target="../media/image6.jpeg"/><Relationship Id="rId3" Type="http://schemas.openxmlformats.org/officeDocument/2006/relationships/image" Target="../media/image1.jpg"/><Relationship Id="rId7" Type="http://schemas.openxmlformats.org/officeDocument/2006/relationships/hyperlink" Target="https://mediapark.com/ru/case-study-ru/cyber-security/" TargetMode="External"/><Relationship Id="rId12" Type="http://schemas.openxmlformats.org/officeDocument/2006/relationships/image" Target="../media/image5.jpeg"/><Relationship Id="rId2" Type="http://schemas.openxmlformats.org/officeDocument/2006/relationships/notesSlide" Target="../notesSlides/notesSlide1.xml"/><Relationship Id="rId16" Type="http://schemas.openxmlformats.org/officeDocument/2006/relationships/image" Target="../media/image9.jpeg"/><Relationship Id="rId1" Type="http://schemas.openxmlformats.org/officeDocument/2006/relationships/slideLayout" Target="../slideLayouts/slideLayout1.xml"/><Relationship Id="rId6" Type="http://schemas.openxmlformats.org/officeDocument/2006/relationships/hyperlink" Target="https://10guards.com/ru/articles/2020-cybersecurity-statistics/" TargetMode="External"/><Relationship Id="rId11" Type="http://schemas.openxmlformats.org/officeDocument/2006/relationships/image" Target="../media/image4.jpeg"/><Relationship Id="rId5" Type="http://schemas.openxmlformats.org/officeDocument/2006/relationships/hyperlink" Target="https://doi.org/10.17747/2078-8886-2018-2-62-69" TargetMode="External"/><Relationship Id="rId15" Type="http://schemas.openxmlformats.org/officeDocument/2006/relationships/image" Target="../media/image8.jpeg"/><Relationship Id="rId10" Type="http://schemas.openxmlformats.org/officeDocument/2006/relationships/image" Target="../media/image3.jpeg"/><Relationship Id="rId4" Type="http://schemas.openxmlformats.org/officeDocument/2006/relationships/hyperlink" Target="http://ceur-ws.org/Vol-2866/ceur_228-236_nabibayova.pdf" TargetMode="External"/><Relationship Id="rId9" Type="http://schemas.openxmlformats.org/officeDocument/2006/relationships/image" Target="../media/image2.jpeg"/><Relationship Id="rId1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952500" y="7960520"/>
            <a:ext cx="16560000" cy="10800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7" name="Rounded Rectangle 26"/>
          <p:cNvSpPr/>
          <p:nvPr/>
        </p:nvSpPr>
        <p:spPr>
          <a:xfrm>
            <a:off x="1269416" y="40427229"/>
            <a:ext cx="16560000" cy="12240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117" b="1" dirty="0">
                <a:solidFill>
                  <a:schemeClr val="bg1"/>
                </a:solidFill>
                <a:latin typeface="Arial Black" panose="020B0A04020102020204" pitchFamily="34" charset="0"/>
              </a:rPr>
              <a:t>Aspects of the impact of Industry 4.0 on demographic processes</a:t>
            </a:r>
          </a:p>
        </p:txBody>
      </p:sp>
      <p:sp>
        <p:nvSpPr>
          <p:cNvPr id="2" name="Rectangle 1"/>
          <p:cNvSpPr/>
          <p:nvPr/>
        </p:nvSpPr>
        <p:spPr>
          <a:xfrm>
            <a:off x="0" y="-47025"/>
            <a:ext cx="35999738" cy="7713609"/>
          </a:xfrm>
          <a:prstGeom prst="rect">
            <a:avLst/>
          </a:prstGeom>
          <a:solidFill>
            <a:schemeClr val="accent1"/>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160"/>
          </a:p>
        </p:txBody>
      </p:sp>
      <p:sp>
        <p:nvSpPr>
          <p:cNvPr id="4" name="Rectangle 3"/>
          <p:cNvSpPr/>
          <p:nvPr/>
        </p:nvSpPr>
        <p:spPr>
          <a:xfrm>
            <a:off x="0" y="744845"/>
            <a:ext cx="35999737" cy="3084819"/>
          </a:xfrm>
          <a:prstGeom prst="rect">
            <a:avLst/>
          </a:prstGeom>
        </p:spPr>
        <p:txBody>
          <a:bodyPr wrap="square">
            <a:spAutoFit/>
          </a:bodyPr>
          <a:lstStyle/>
          <a:p>
            <a:pPr algn="ctr"/>
            <a:r>
              <a:rPr lang="en-US" sz="9723" b="1" dirty="0">
                <a:solidFill>
                  <a:schemeClr val="bg1"/>
                </a:solidFill>
                <a:latin typeface="Arial Black" panose="020B0A04020102020204" pitchFamily="34" charset="0"/>
                <a:ea typeface="Calibri" panose="020F0502020204030204" pitchFamily="34" charset="0"/>
              </a:rPr>
              <a:t>Analysis and research of the impact of Industry 4.0. challenges on demographic processes</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829" y="48701001"/>
            <a:ext cx="20999304" cy="2446491"/>
          </a:xfrm>
          <a:prstGeom prst="rect">
            <a:avLst/>
          </a:prstGeom>
        </p:spPr>
      </p:pic>
      <p:sp>
        <p:nvSpPr>
          <p:cNvPr id="13" name="Rectangle 12"/>
          <p:cNvSpPr/>
          <p:nvPr/>
        </p:nvSpPr>
        <p:spPr>
          <a:xfrm>
            <a:off x="27569729" y="49469690"/>
            <a:ext cx="4844971" cy="1219052"/>
          </a:xfrm>
          <a:prstGeom prst="rect">
            <a:avLst/>
          </a:prstGeom>
        </p:spPr>
        <p:txBody>
          <a:bodyPr wrap="square">
            <a:spAutoFit/>
          </a:bodyPr>
          <a:lstStyle/>
          <a:p>
            <a:r>
              <a:rPr lang="en-US" sz="3600" dirty="0" err="1">
                <a:latin typeface="Rockwell" panose="02060603020205020403" pitchFamily="18" charset="0"/>
              </a:rPr>
              <a:t>Gulnara</a:t>
            </a:r>
            <a:r>
              <a:rPr lang="en-US" sz="3600" dirty="0">
                <a:latin typeface="Rockwell" panose="02060603020205020403" pitchFamily="18" charset="0"/>
              </a:rPr>
              <a:t> </a:t>
            </a:r>
            <a:r>
              <a:rPr lang="en-US" sz="3600" dirty="0" err="1">
                <a:latin typeface="Rockwell" panose="02060603020205020403" pitchFamily="18" charset="0"/>
              </a:rPr>
              <a:t>Nabibayova</a:t>
            </a:r>
            <a:endParaRPr lang="en-US" sz="3600" dirty="0">
              <a:latin typeface="Rockwell" panose="02060603020205020403" pitchFamily="18" charset="0"/>
            </a:endParaRPr>
          </a:p>
          <a:p>
            <a:pPr algn="ctr"/>
            <a:r>
              <a:rPr lang="en-US" sz="3600" dirty="0">
                <a:latin typeface="Rockwell" panose="02060603020205020403" pitchFamily="18" charset="0"/>
              </a:rPr>
              <a:t>gulnarara58@mail.ru</a:t>
            </a:r>
          </a:p>
        </p:txBody>
      </p:sp>
      <p:sp>
        <p:nvSpPr>
          <p:cNvPr id="14" name="Rectangle 13"/>
          <p:cNvSpPr/>
          <p:nvPr/>
        </p:nvSpPr>
        <p:spPr>
          <a:xfrm>
            <a:off x="5913431" y="4030928"/>
            <a:ext cx="22488087" cy="3369897"/>
          </a:xfrm>
          <a:prstGeom prst="rect">
            <a:avLst/>
          </a:prstGeom>
        </p:spPr>
        <p:txBody>
          <a:bodyPr wrap="square">
            <a:spAutoFit/>
          </a:bodyPr>
          <a:lstStyle/>
          <a:p>
            <a:pPr algn="ctr">
              <a:spcBef>
                <a:spcPts val="2059"/>
              </a:spcBef>
              <a:spcAft>
                <a:spcPts val="228"/>
              </a:spcAft>
            </a:pPr>
            <a:r>
              <a:rPr lang="en-US" sz="6405" dirty="0" err="1">
                <a:solidFill>
                  <a:schemeClr val="bg1"/>
                </a:solidFill>
                <a:latin typeface="Rockwell" panose="02060603020205020403" pitchFamily="18" charset="0"/>
                <a:ea typeface="SimSun" panose="02010600030101010101" pitchFamily="2" charset="-122"/>
              </a:rPr>
              <a:t>Gulnara</a:t>
            </a:r>
            <a:r>
              <a:rPr lang="en-US" sz="6405" dirty="0">
                <a:solidFill>
                  <a:schemeClr val="bg1"/>
                </a:solidFill>
                <a:latin typeface="Rockwell" panose="02060603020205020403" pitchFamily="18" charset="0"/>
                <a:ea typeface="SimSun" panose="02010600030101010101" pitchFamily="2" charset="-122"/>
              </a:rPr>
              <a:t> </a:t>
            </a:r>
            <a:r>
              <a:rPr lang="en-US" sz="6405" dirty="0" err="1">
                <a:solidFill>
                  <a:schemeClr val="bg1"/>
                </a:solidFill>
                <a:latin typeface="Rockwell" panose="02060603020205020403" pitchFamily="18" charset="0"/>
                <a:ea typeface="SimSun" panose="02010600030101010101" pitchFamily="2" charset="-122"/>
              </a:rPr>
              <a:t>Nabibayova</a:t>
            </a:r>
            <a:endParaRPr lang="en-US" sz="6405" dirty="0">
              <a:solidFill>
                <a:schemeClr val="bg1"/>
              </a:solidFill>
              <a:latin typeface="Rockwell" panose="02060603020205020403" pitchFamily="18" charset="0"/>
              <a:ea typeface="SimSun" panose="02010600030101010101" pitchFamily="2" charset="-122"/>
            </a:endParaRPr>
          </a:p>
          <a:p>
            <a:pPr algn="ctr">
              <a:spcBef>
                <a:spcPts val="2059"/>
              </a:spcBef>
              <a:spcAft>
                <a:spcPts val="228"/>
              </a:spcAft>
            </a:pPr>
            <a:r>
              <a:rPr lang="en-US" sz="6405" dirty="0">
                <a:solidFill>
                  <a:schemeClr val="bg1"/>
                </a:solidFill>
                <a:latin typeface="Rockwell" panose="02060603020205020403" pitchFamily="18" charset="0"/>
                <a:ea typeface="SimSun" panose="02010600030101010101" pitchFamily="2" charset="-122"/>
              </a:rPr>
              <a:t>Institute Information Technology ANAS, Baku, Azerbaijan</a:t>
            </a:r>
            <a:endParaRPr lang="ru-RU" sz="6405" dirty="0">
              <a:solidFill>
                <a:schemeClr val="bg1"/>
              </a:solidFill>
              <a:latin typeface="Rockwell" panose="02060603020205020403" pitchFamily="18" charset="0"/>
              <a:ea typeface="SimSun" panose="02010600030101010101" pitchFamily="2" charset="-122"/>
            </a:endParaRPr>
          </a:p>
          <a:p>
            <a:pPr algn="ctr"/>
            <a:r>
              <a:rPr lang="en-US" sz="6405" dirty="0">
                <a:solidFill>
                  <a:schemeClr val="bg1"/>
                </a:solidFill>
                <a:latin typeface="Rockwell" panose="02060603020205020403" pitchFamily="18" charset="0"/>
              </a:rPr>
              <a:t>gulnarara58@mail.ru</a:t>
            </a:r>
            <a:endParaRPr lang="en-US" sz="6405" dirty="0">
              <a:solidFill>
                <a:schemeClr val="bg1"/>
              </a:solidFill>
              <a:latin typeface="Rockwell" panose="02060603020205020403" pitchFamily="18" charset="0"/>
              <a:ea typeface="SimSun" panose="02010600030101010101" pitchFamily="2" charset="-122"/>
            </a:endParaRPr>
          </a:p>
        </p:txBody>
      </p:sp>
      <p:sp>
        <p:nvSpPr>
          <p:cNvPr id="9" name="Rectangle 8"/>
          <p:cNvSpPr/>
          <p:nvPr/>
        </p:nvSpPr>
        <p:spPr>
          <a:xfrm>
            <a:off x="6364728" y="8199201"/>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Abstract</a:t>
            </a:r>
          </a:p>
        </p:txBody>
      </p:sp>
      <p:grpSp>
        <p:nvGrpSpPr>
          <p:cNvPr id="7" name="Группа 6"/>
          <p:cNvGrpSpPr/>
          <p:nvPr/>
        </p:nvGrpSpPr>
        <p:grpSpPr>
          <a:xfrm>
            <a:off x="899304" y="13255207"/>
            <a:ext cx="16560000" cy="1080000"/>
            <a:chOff x="1307201" y="12863031"/>
            <a:chExt cx="16560000" cy="1234800"/>
          </a:xfrm>
          <a:solidFill>
            <a:srgbClr val="0070C0"/>
          </a:solidFill>
        </p:grpSpPr>
        <p:sp>
          <p:nvSpPr>
            <p:cNvPr id="24" name="Rounded Rectangle 23"/>
            <p:cNvSpPr/>
            <p:nvPr/>
          </p:nvSpPr>
          <p:spPr>
            <a:xfrm>
              <a:off x="1307201" y="12863031"/>
              <a:ext cx="16560000" cy="123480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dirty="0"/>
            </a:p>
          </p:txBody>
        </p:sp>
        <p:sp>
          <p:nvSpPr>
            <p:cNvPr id="32" name="Rectangle 31"/>
            <p:cNvSpPr/>
            <p:nvPr/>
          </p:nvSpPr>
          <p:spPr>
            <a:xfrm>
              <a:off x="6364728" y="13096763"/>
              <a:ext cx="5997067" cy="829950"/>
            </a:xfrm>
            <a:prstGeom prst="rect">
              <a:avLst/>
            </a:prstGeom>
            <a:grpFill/>
          </p:spPr>
          <p:txBody>
            <a:bodyPr wrap="square">
              <a:spAutoFit/>
            </a:bodyPr>
            <a:lstStyle/>
            <a:p>
              <a:pPr algn="ctr"/>
              <a:r>
                <a:rPr lang="en-US" sz="4117" b="1" dirty="0">
                  <a:solidFill>
                    <a:schemeClr val="bg1"/>
                  </a:solidFill>
                  <a:latin typeface="Arial Black" panose="020B0A04020102020204" pitchFamily="34" charset="0"/>
                </a:rPr>
                <a:t>Introduction</a:t>
              </a:r>
            </a:p>
          </p:txBody>
        </p:sp>
      </p:grpSp>
      <p:sp>
        <p:nvSpPr>
          <p:cNvPr id="35" name="Rectangle 34"/>
          <p:cNvSpPr/>
          <p:nvPr/>
        </p:nvSpPr>
        <p:spPr>
          <a:xfrm>
            <a:off x="24955763" y="22074070"/>
            <a:ext cx="3372205" cy="725904"/>
          </a:xfrm>
          <a:prstGeom prst="rect">
            <a:avLst/>
          </a:prstGeom>
        </p:spPr>
        <p:txBody>
          <a:bodyPr wrap="none">
            <a:spAutoFit/>
          </a:bodyPr>
          <a:lstStyle/>
          <a:p>
            <a:pPr algn="ctr"/>
            <a:r>
              <a:rPr lang="en-US" sz="4117" b="1" dirty="0">
                <a:solidFill>
                  <a:schemeClr val="bg1"/>
                </a:solidFill>
                <a:latin typeface="Arial Black" panose="020B0A04020102020204" pitchFamily="34" charset="0"/>
              </a:rPr>
              <a:t>Conclusion</a:t>
            </a:r>
            <a:endParaRPr lang="en-US" sz="4117" dirty="0"/>
          </a:p>
        </p:txBody>
      </p:sp>
      <p:grpSp>
        <p:nvGrpSpPr>
          <p:cNvPr id="23" name="Группа 22"/>
          <p:cNvGrpSpPr/>
          <p:nvPr/>
        </p:nvGrpSpPr>
        <p:grpSpPr>
          <a:xfrm>
            <a:off x="18553980" y="37746961"/>
            <a:ext cx="16560000" cy="1080000"/>
            <a:chOff x="17975047" y="37539364"/>
            <a:chExt cx="16560000" cy="1234800"/>
          </a:xfrm>
        </p:grpSpPr>
        <p:sp>
          <p:nvSpPr>
            <p:cNvPr id="25" name="Rounded Rectangle 24"/>
            <p:cNvSpPr/>
            <p:nvPr/>
          </p:nvSpPr>
          <p:spPr>
            <a:xfrm>
              <a:off x="17975047" y="37539364"/>
              <a:ext cx="16560000" cy="12348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36" name="Rectangle 35"/>
            <p:cNvSpPr/>
            <p:nvPr/>
          </p:nvSpPr>
          <p:spPr>
            <a:xfrm>
              <a:off x="24827329" y="37695584"/>
              <a:ext cx="3508229" cy="736285"/>
            </a:xfrm>
            <a:prstGeom prst="rect">
              <a:avLst/>
            </a:prstGeom>
          </p:spPr>
          <p:txBody>
            <a:bodyPr wrap="none">
              <a:spAutoFit/>
            </a:bodyPr>
            <a:lstStyle/>
            <a:p>
              <a:pPr algn="ctr"/>
              <a:r>
                <a:rPr lang="en-US" sz="4117" b="1" dirty="0">
                  <a:solidFill>
                    <a:schemeClr val="bg1"/>
                  </a:solidFill>
                  <a:latin typeface="Arial Black" panose="020B0A04020102020204" pitchFamily="34" charset="0"/>
                </a:rPr>
                <a:t>References</a:t>
              </a:r>
            </a:p>
          </p:txBody>
        </p:sp>
      </p:grpSp>
      <p:sp>
        <p:nvSpPr>
          <p:cNvPr id="10" name="Прямоугольник 9"/>
          <p:cNvSpPr/>
          <p:nvPr/>
        </p:nvSpPr>
        <p:spPr>
          <a:xfrm>
            <a:off x="1168703" y="9183202"/>
            <a:ext cx="16164000" cy="4031873"/>
          </a:xfrm>
          <a:prstGeom prst="rect">
            <a:avLst/>
          </a:prstGeom>
        </p:spPr>
        <p:txBody>
          <a:bodyPr wrap="square">
            <a:spAutoFit/>
          </a:bodyPr>
          <a:lstStyle/>
          <a:p>
            <a:pPr algn="just"/>
            <a:r>
              <a:rPr lang="en-US" sz="3200" dirty="0">
                <a:latin typeface="Rockwell" panose="02060603020205020403" pitchFamily="18" charset="0"/>
              </a:rPr>
              <a:t>In order to solve the problem posed in the article, the characteristics of the Industry 4.0 (Fourth Industrial Revolution) are considered. In addition, the possibility of threats to the data security of an electronic demographic (e-demographic ) decision support system (DSS) from intruders in the context of Industry 4.0 is considered, due to the attack risks for them is very high. It is found out that</a:t>
            </a:r>
            <a:r>
              <a:rPr lang="ru-RU" sz="3200" dirty="0">
                <a:latin typeface="Rockwell" panose="02060603020205020403" pitchFamily="18" charset="0"/>
              </a:rPr>
              <a:t> </a:t>
            </a:r>
            <a:r>
              <a:rPr lang="en-US" sz="3200" dirty="0">
                <a:latin typeface="Rockwell" panose="02060603020205020403" pitchFamily="18" charset="0"/>
              </a:rPr>
              <a:t>the damage to these data will impact on the decision-making in the field of demography, and, consequently, on the course of demographic processes in the region. Solution ways of arisen problems are indicated.</a:t>
            </a:r>
            <a:endParaRPr lang="ru-RU" sz="3200" dirty="0">
              <a:latin typeface="Rockwell" panose="02060603020205020403" pitchFamily="18" charset="0"/>
            </a:endParaRPr>
          </a:p>
        </p:txBody>
      </p:sp>
      <p:sp>
        <p:nvSpPr>
          <p:cNvPr id="12" name="Прямоугольник 11"/>
          <p:cNvSpPr/>
          <p:nvPr/>
        </p:nvSpPr>
        <p:spPr>
          <a:xfrm>
            <a:off x="1168702" y="14522838"/>
            <a:ext cx="9317369" cy="8463855"/>
          </a:xfrm>
          <a:prstGeom prst="rect">
            <a:avLst/>
          </a:prstGeom>
        </p:spPr>
        <p:txBody>
          <a:bodyPr wrap="square">
            <a:spAutoFit/>
          </a:bodyPr>
          <a:lstStyle/>
          <a:p>
            <a:pPr algn="just">
              <a:spcAft>
                <a:spcPts val="0"/>
              </a:spcAft>
            </a:pPr>
            <a:r>
              <a:rPr lang="en-US" sz="3200" dirty="0">
                <a:latin typeface="Rockwell" panose="02060603020205020403" pitchFamily="18" charset="0"/>
              </a:rPr>
              <a:t>Demographic policy includes the solution of important social, economic, political and other problems [1]. Demographic research is of great importance for solving these problems, and the results of this research will form the basis for demographic policy.</a:t>
            </a:r>
            <a:endParaRPr lang="ru-RU" sz="3200" dirty="0">
              <a:latin typeface="Rockwell" panose="02060603020205020403" pitchFamily="18" charset="0"/>
            </a:endParaRPr>
          </a:p>
          <a:p>
            <a:pPr algn="just">
              <a:spcAft>
                <a:spcPts val="0"/>
              </a:spcAft>
            </a:pPr>
            <a:r>
              <a:rPr lang="en-US" sz="3200" dirty="0">
                <a:latin typeface="Rockwell" panose="02060603020205020403" pitchFamily="18" charset="0"/>
              </a:rPr>
              <a:t>Industry 4.0 technologies have a significant impact on the demographic processes. This paper describes the inevitable regular changes in the course of demographic processes in the conditions of Industry 4.0 as a result of the emergence of new technologies and their consequences. In addition, the issue of possible unauthorized interventions in demographic data, which can adversely affect decision-making in the field of demography, and on the course of demographic processes, is considered.</a:t>
            </a:r>
            <a:endParaRPr lang="ru-RU" sz="3200" dirty="0">
              <a:latin typeface="Rockwell" panose="02060603020205020403" pitchFamily="18" charset="0"/>
            </a:endParaRPr>
          </a:p>
        </p:txBody>
      </p:sp>
      <p:sp>
        <p:nvSpPr>
          <p:cNvPr id="17" name="Прямоугольник 16"/>
          <p:cNvSpPr/>
          <p:nvPr/>
        </p:nvSpPr>
        <p:spPr>
          <a:xfrm>
            <a:off x="18553980" y="38878614"/>
            <a:ext cx="16402344" cy="9849171"/>
          </a:xfrm>
          <a:prstGeom prst="rect">
            <a:avLst/>
          </a:prstGeom>
        </p:spPr>
        <p:txBody>
          <a:bodyPr wrap="square">
            <a:spAutoFit/>
          </a:bodyPr>
          <a:lstStyle/>
          <a:p>
            <a:pPr lvl="0" algn="just">
              <a:spcAft>
                <a:spcPts val="0"/>
              </a:spcAft>
              <a:buSzPts val="1400"/>
            </a:pPr>
            <a:r>
              <a:rPr lang="en-US" sz="3202" dirty="0">
                <a:latin typeface="Rockwell" panose="02060603020205020403" pitchFamily="18" charset="0"/>
              </a:rPr>
              <a:t>[</a:t>
            </a:r>
            <a:r>
              <a:rPr lang="en-US" sz="3000" dirty="0">
                <a:latin typeface="Rockwell" panose="02060603020205020403" pitchFamily="18" charset="0"/>
              </a:rPr>
              <a:t>1]</a:t>
            </a:r>
            <a:r>
              <a:rPr lang="en-US" sz="3000" dirty="0">
                <a:latin typeface="Rockwell" panose="02060603020205020403" pitchFamily="18" charset="0"/>
                <a:ea typeface="Calibri" panose="020F0502020204030204" pitchFamily="34" charset="0"/>
                <a:cs typeface="Times New Roman" panose="02020603050405020304" pitchFamily="18" charset="0"/>
              </a:rPr>
              <a:t> </a:t>
            </a:r>
            <a:r>
              <a:rPr lang="en-US" sz="3000" dirty="0" err="1">
                <a:latin typeface="Rockwell" panose="02060603020205020403" pitchFamily="18" charset="0"/>
                <a:ea typeface="Calibri" panose="020F0502020204030204" pitchFamily="34" charset="0"/>
                <a:cs typeface="Times New Roman" panose="02020603050405020304" pitchFamily="18" charset="0"/>
              </a:rPr>
              <a:t>Rudnitskaya</a:t>
            </a:r>
            <a:r>
              <a:rPr lang="en-US" sz="3000" dirty="0">
                <a:latin typeface="Rockwell" panose="02060603020205020403" pitchFamily="18" charset="0"/>
                <a:ea typeface="Calibri" panose="020F0502020204030204" pitchFamily="34" charset="0"/>
                <a:cs typeface="Times New Roman" panose="02020603050405020304" pitchFamily="18" charset="0"/>
              </a:rPr>
              <a:t> A., </a:t>
            </a:r>
            <a:r>
              <a:rPr lang="en-US" sz="3000" dirty="0" err="1">
                <a:latin typeface="Rockwell" panose="02060603020205020403" pitchFamily="18" charset="0"/>
                <a:ea typeface="Calibri" panose="020F0502020204030204" pitchFamily="34" charset="0"/>
                <a:cs typeface="Times New Roman" panose="02020603050405020304" pitchFamily="18" charset="0"/>
              </a:rPr>
              <a:t>Novikov</a:t>
            </a:r>
            <a:r>
              <a:rPr lang="en-US" sz="3000" dirty="0">
                <a:latin typeface="Rockwell" panose="02060603020205020403" pitchFamily="18" charset="0"/>
                <a:ea typeface="Calibri" panose="020F0502020204030204" pitchFamily="34" charset="0"/>
                <a:cs typeface="Times New Roman" panose="02020603050405020304" pitchFamily="18" charset="0"/>
              </a:rPr>
              <a:t> E. The main directions of formation, problems and tasks of demographic policy in modern Russia. </a:t>
            </a:r>
            <a:r>
              <a:rPr lang="en-US" sz="3000" dirty="0" err="1">
                <a:latin typeface="Rockwell" panose="02060603020205020403" pitchFamily="18" charset="0"/>
                <a:ea typeface="Calibri" panose="020F0502020204030204" pitchFamily="34" charset="0"/>
                <a:cs typeface="Times New Roman" panose="02020603050405020304" pitchFamily="18" charset="0"/>
              </a:rPr>
              <a:t>PolitBook</a:t>
            </a:r>
            <a:r>
              <a:rPr lang="en-US" sz="3000" dirty="0">
                <a:latin typeface="Rockwell" panose="02060603020205020403" pitchFamily="18" charset="0"/>
                <a:ea typeface="Calibri" panose="020F0502020204030204" pitchFamily="34" charset="0"/>
                <a:cs typeface="Times New Roman" panose="02020603050405020304" pitchFamily="18" charset="0"/>
              </a:rPr>
              <a:t>. 2015. 1. P. 43–56. (in Russian). </a:t>
            </a:r>
            <a:endParaRPr lang="ru-RU" sz="3000" dirty="0">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SzPts val="1400"/>
            </a:pPr>
            <a:r>
              <a:rPr lang="en-US" sz="3000" dirty="0">
                <a:latin typeface="Rockwell" panose="02060603020205020403" pitchFamily="18" charset="0"/>
                <a:ea typeface="Calibri" panose="020F0502020204030204" pitchFamily="34" charset="0"/>
                <a:cs typeface="Times New Roman" panose="02020603050405020304" pitchFamily="18" charset="0"/>
              </a:rPr>
              <a:t>[2]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Alguliyev</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R.M.,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Aliguliyev</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R.M.,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Yusifov</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F.F. &amp;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Alekperova</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I.Y. (2019).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Formirovanie</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elektronnoi</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demografi</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i</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kak</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eff</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ektivnogo</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instrumenta</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sotsialnykh</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issledovanii</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i</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monitoringa</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dannykh</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o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naselenii</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[Developing Electronic Demography as an Effective Tool for Social Research and Monitoring Population Data]. Public Administration Issue, no 4, pp. 61–86 (in Russian).</a:t>
            </a:r>
            <a:endParaRPr lang="ru-RU" sz="3000" dirty="0">
              <a:solidFill>
                <a:srgbClr val="000000"/>
              </a:solidFill>
              <a:latin typeface="Rockwell" panose="02060603020205020403" pitchFamily="18" charset="0"/>
              <a:ea typeface="Calibri" panose="020F0502020204030204" pitchFamily="34" charset="0"/>
              <a:cs typeface="Times New Roman" panose="02020603050405020304" pitchFamily="18" charset="0"/>
            </a:endParaRPr>
          </a:p>
          <a:p>
            <a:pPr lvl="0" algn="just">
              <a:spcAft>
                <a:spcPts val="0"/>
              </a:spcAft>
              <a:buSzPts val="1400"/>
            </a:pP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[3] </a:t>
            </a:r>
            <a:r>
              <a:rPr lang="en-US" sz="3000" dirty="0" err="1">
                <a:solidFill>
                  <a:srgbClr val="000000"/>
                </a:solidFill>
                <a:latin typeface="Rockwell" panose="02060603020205020403" pitchFamily="18" charset="0"/>
                <a:ea typeface="Calibri" panose="020F0502020204030204" pitchFamily="34" charset="0"/>
                <a:cs typeface="Times New Roman" panose="02020603050405020304" pitchFamily="18" charset="0"/>
              </a:rPr>
              <a:t>Nabibayova</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G. Decision </a:t>
            </a:r>
            <a:r>
              <a:rPr lang="en-US" sz="3000" dirty="0">
                <a:latin typeface="Rockwell" panose="02060603020205020403" pitchFamily="18" charset="0"/>
                <a:ea typeface="Calibri" panose="020F0502020204030204" pitchFamily="34" charset="0"/>
                <a:cs typeface="Times New Roman" panose="02020603050405020304" pitchFamily="18" charset="0"/>
              </a:rPr>
              <a:t>Support</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 System in Electronic Demography. CEUR Workshop Proceedings. UkrPROG2020, 12th International Conference of Programming. Kyiv, Ukraine, September 15-16, 2020. P.228-235. </a:t>
            </a:r>
            <a:r>
              <a:rPr lang="en-US" sz="3000" dirty="0">
                <a:latin typeface="Rockwell" panose="02060603020205020403" pitchFamily="18" charset="0"/>
                <a:ea typeface="Calibri" panose="020F0502020204030204" pitchFamily="34" charset="0"/>
                <a:cs typeface="Times New Roman" panose="02020603050405020304" pitchFamily="18" charset="0"/>
              </a:rPr>
              <a:t>Available from: </a:t>
            </a:r>
            <a:r>
              <a:rPr lang="en-US" sz="3000" u="sng" dirty="0">
                <a:solidFill>
                  <a:srgbClr val="0563C1"/>
                </a:solidFill>
                <a:latin typeface="Rockwell" panose="02060603020205020403" pitchFamily="18" charset="0"/>
                <a:ea typeface="Calibri" panose="020F0502020204030204" pitchFamily="34" charset="0"/>
                <a:cs typeface="Times New Roman" panose="02020603050405020304" pitchFamily="18" charset="0"/>
                <a:hlinkClick r:id="rId4"/>
              </a:rPr>
              <a:t>http://ceur-ws.org/Vol-2866/ceur_228-236_nabibayova.pdf</a:t>
            </a:r>
            <a:endParaRPr lang="ru-RU" sz="3000" dirty="0">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SzPts val="1400"/>
            </a:pP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[4] Implementation of ETL (Extract, Transform, Load) subsystem of corporate data warehouse. URL: https://hadoop.apache.org/ (date of access: 09/27/2020).</a:t>
            </a:r>
            <a:endParaRPr lang="ru-RU" sz="3000" dirty="0">
              <a:latin typeface="Calibri" panose="020F0502020204030204" pitchFamily="34" charset="0"/>
              <a:ea typeface="Calibri" panose="020F0502020204030204" pitchFamily="34" charset="0"/>
              <a:cs typeface="Times New Roman" panose="02020603050405020304" pitchFamily="18" charset="0"/>
            </a:endParaRPr>
          </a:p>
          <a:p>
            <a:pPr algn="just">
              <a:buSzPts val="1400"/>
            </a:pPr>
            <a:r>
              <a:rPr lang="en-US" sz="3000" dirty="0">
                <a:latin typeface="Rockwell" panose="02060603020205020403" pitchFamily="18" charset="0"/>
                <a:ea typeface="Calibri" panose="020F0502020204030204" pitchFamily="34" charset="0"/>
                <a:cs typeface="Times New Roman" panose="02020603050405020304" pitchFamily="18" charset="0"/>
              </a:rPr>
              <a:t>[5] </a:t>
            </a:r>
            <a:r>
              <a:rPr lang="en-US" sz="3000" dirty="0" err="1">
                <a:latin typeface="Rockwell" panose="02060603020205020403" pitchFamily="18" charset="0"/>
                <a:ea typeface="Calibri" panose="020F0502020204030204" pitchFamily="34" charset="0"/>
                <a:cs typeface="Times New Roman" panose="02020603050405020304" pitchFamily="18" charset="0"/>
              </a:rPr>
              <a:t>Tarasov</a:t>
            </a:r>
            <a:r>
              <a:rPr lang="en-US" sz="3000" dirty="0">
                <a:latin typeface="Rockwell" panose="02060603020205020403" pitchFamily="18" charset="0"/>
                <a:ea typeface="Calibri" panose="020F0502020204030204" pitchFamily="34" charset="0"/>
                <a:cs typeface="Times New Roman" panose="02020603050405020304" pitchFamily="18" charset="0"/>
              </a:rPr>
              <a:t> I.V. Industry 4.0 Technologies: Impact on Increasing the Productivity of Industrial Companies. Strategic decisions and risk management. 2018; (2): 62-69. Available from:  </a:t>
            </a:r>
            <a:r>
              <a:rPr lang="en-US" sz="3000" u="sng" dirty="0">
                <a:solidFill>
                  <a:srgbClr val="0563C1"/>
                </a:solidFill>
                <a:latin typeface="Rockwell" panose="02060603020205020403" pitchFamily="18" charset="0"/>
                <a:ea typeface="Calibri" panose="020F0502020204030204" pitchFamily="34" charset="0"/>
                <a:cs typeface="Times New Roman" panose="02020603050405020304" pitchFamily="18" charset="0"/>
                <a:hlinkClick r:id="rId5"/>
              </a:rPr>
              <a:t>https://doi.org/10.17747/2078-8886-2018-2-62-69</a:t>
            </a:r>
            <a:r>
              <a:rPr lang="en-US" sz="3000" u="sng" dirty="0">
                <a:solidFill>
                  <a:srgbClr val="0563C1"/>
                </a:solidFill>
                <a:latin typeface="Rockwell" panose="02060603020205020403" pitchFamily="18" charset="0"/>
                <a:ea typeface="Calibri" panose="020F0502020204030204" pitchFamily="34" charset="0"/>
                <a:cs typeface="Times New Roman" panose="02020603050405020304" pitchFamily="18" charset="0"/>
              </a:rPr>
              <a:t> </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(in Russian).</a:t>
            </a:r>
            <a:endParaRPr lang="ru-RU" sz="3000" dirty="0">
              <a:latin typeface="Calibri" panose="020F0502020204030204" pitchFamily="34" charset="0"/>
              <a:ea typeface="Calibri" panose="020F0502020204030204" pitchFamily="34" charset="0"/>
              <a:cs typeface="Times New Roman" panose="02020603050405020304" pitchFamily="18" charset="0"/>
            </a:endParaRPr>
          </a:p>
          <a:p>
            <a:pPr lvl="0" algn="just">
              <a:spcAft>
                <a:spcPts val="0"/>
              </a:spcAft>
              <a:buSzPts val="1400"/>
            </a:pPr>
            <a:r>
              <a:rPr lang="en-US" sz="3000" dirty="0">
                <a:latin typeface="Rockwell" panose="02060603020205020403" pitchFamily="18" charset="0"/>
                <a:ea typeface="Calibri" panose="020F0502020204030204" pitchFamily="34" charset="0"/>
                <a:cs typeface="Times New Roman" panose="02020603050405020304" pitchFamily="18" charset="0"/>
              </a:rPr>
              <a:t>[6] </a:t>
            </a:r>
            <a:r>
              <a:rPr lang="en-US" sz="3000" dirty="0" err="1">
                <a:latin typeface="Rockwell" panose="02060603020205020403" pitchFamily="18" charset="0"/>
                <a:ea typeface="Calibri" panose="020F0502020204030204" pitchFamily="34" charset="0"/>
                <a:cs typeface="Times New Roman" panose="02020603050405020304" pitchFamily="18" charset="0"/>
              </a:rPr>
              <a:t>Cybersecurity</a:t>
            </a:r>
            <a:r>
              <a:rPr lang="en-US" sz="3000" dirty="0">
                <a:latin typeface="Rockwell" panose="02060603020205020403" pitchFamily="18" charset="0"/>
                <a:ea typeface="Calibri" panose="020F0502020204030204" pitchFamily="34" charset="0"/>
                <a:cs typeface="Times New Roman" panose="02020603050405020304" pitchFamily="18" charset="0"/>
              </a:rPr>
              <a:t> statistics for 2020. </a:t>
            </a:r>
            <a:r>
              <a:rPr lang="en-US" sz="3000" u="sng" dirty="0">
                <a:solidFill>
                  <a:srgbClr val="0563C1"/>
                </a:solidFill>
                <a:latin typeface="Rockwell" panose="02060603020205020403" pitchFamily="18" charset="0"/>
                <a:ea typeface="Calibri" panose="020F0502020204030204" pitchFamily="34" charset="0"/>
                <a:cs typeface="Times New Roman" panose="02020603050405020304" pitchFamily="18" charset="0"/>
                <a:hlinkClick r:id="rId6"/>
              </a:rPr>
              <a:t>https://10guards.com/ru/articles/2020-cybersecurity-statistics/</a:t>
            </a:r>
            <a:r>
              <a:rPr lang="en-US" sz="3000" dirty="0">
                <a:latin typeface="Rockwell" panose="02060603020205020403" pitchFamily="18" charset="0"/>
                <a:ea typeface="Calibri" panose="020F0502020204030204" pitchFamily="34" charset="0"/>
                <a:cs typeface="Times New Roman" panose="02020603050405020304" pitchFamily="18" charset="0"/>
              </a:rPr>
              <a:t> </a:t>
            </a:r>
          </a:p>
          <a:p>
            <a:pPr>
              <a:buSzPts val="1400"/>
            </a:pPr>
            <a:r>
              <a:rPr lang="en-US" sz="3000" dirty="0">
                <a:latin typeface="Rockwell" panose="02060603020205020403" pitchFamily="18" charset="0"/>
                <a:ea typeface="Calibri" panose="020F0502020204030204" pitchFamily="34" charset="0"/>
                <a:cs typeface="Times New Roman" panose="02020603050405020304" pitchFamily="18" charset="0"/>
              </a:rPr>
              <a:t>[7]   </a:t>
            </a:r>
            <a:r>
              <a:rPr lang="en-US" sz="3000" u="sng" dirty="0">
                <a:solidFill>
                  <a:srgbClr val="0563C1"/>
                </a:solidFill>
                <a:latin typeface="Rockwell" panose="02060603020205020403" pitchFamily="18" charset="0"/>
                <a:ea typeface="Calibri" panose="020F0502020204030204" pitchFamily="34" charset="0"/>
                <a:cs typeface="Times New Roman" panose="02020603050405020304" pitchFamily="18" charset="0"/>
                <a:hlinkClick r:id="rId7"/>
              </a:rPr>
              <a:t>https://mediapark.com/ru/case-study-ru/cyber-security/</a:t>
            </a:r>
            <a:r>
              <a:rPr lang="en-US" sz="3000" u="sng" dirty="0">
                <a:solidFill>
                  <a:srgbClr val="0563C1"/>
                </a:solidFill>
                <a:latin typeface="Rockwell" panose="02060603020205020403" pitchFamily="18" charset="0"/>
                <a:ea typeface="Calibri" panose="020F0502020204030204" pitchFamily="34" charset="0"/>
                <a:cs typeface="Times New Roman" panose="02020603050405020304" pitchFamily="18" charset="0"/>
              </a:rPr>
              <a:t> </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(date of access: </a:t>
            </a:r>
            <a:r>
              <a:rPr lang="ru-RU"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08</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/22/202</a:t>
            </a:r>
            <a:r>
              <a:rPr lang="ru-RU"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1</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a:t>
            </a:r>
          </a:p>
          <a:p>
            <a:pPr>
              <a:buSzPts val="1400"/>
            </a:pP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[8]  </a:t>
            </a:r>
            <a:r>
              <a:rPr lang="ru-RU" sz="3200" dirty="0">
                <a:hlinkClick r:id="rId8"/>
              </a:rPr>
              <a:t>https://smoff.ru/howitworks/zashchita-informacii-v-oblachnyh-servisah</a:t>
            </a:r>
            <a:r>
              <a:rPr lang="en-US" sz="3200" dirty="0"/>
              <a:t> </a:t>
            </a:r>
            <a:r>
              <a:rPr lang="en-US" sz="3000" dirty="0">
                <a:solidFill>
                  <a:srgbClr val="000000"/>
                </a:solidFill>
                <a:latin typeface="Rockwell" panose="02060603020205020403" pitchFamily="18" charset="0"/>
                <a:ea typeface="Calibri" panose="020F0502020204030204" pitchFamily="34" charset="0"/>
                <a:cs typeface="Times New Roman" panose="02020603050405020304" pitchFamily="18" charset="0"/>
              </a:rPr>
              <a:t>(date of access: 08/25/2021)</a:t>
            </a:r>
            <a:endParaRPr lang="ru-RU" sz="3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0" name="Прямоугольник 19"/>
          <p:cNvSpPr/>
          <p:nvPr/>
        </p:nvSpPr>
        <p:spPr>
          <a:xfrm>
            <a:off x="1204848" y="24350551"/>
            <a:ext cx="16164000" cy="7971413"/>
          </a:xfrm>
          <a:prstGeom prst="rect">
            <a:avLst/>
          </a:prstGeom>
        </p:spPr>
        <p:txBody>
          <a:bodyPr wrap="square">
            <a:spAutoFit/>
          </a:bodyPr>
          <a:lstStyle/>
          <a:p>
            <a:pPr algn="just">
              <a:spcAft>
                <a:spcPts val="0"/>
              </a:spcAft>
            </a:pPr>
            <a:r>
              <a:rPr lang="en-US" sz="3200" dirty="0">
                <a:latin typeface="Rockwell" panose="02060603020205020403" pitchFamily="18" charset="0"/>
              </a:rPr>
              <a:t>Today, in the era of the widespread use of information technologies, their influence on all spheres of human life and activities, a new field of demography, i.e., electronic demography (e-demography), has emerged. The article [2] presents the Conceptual model of the e-demography system. OLAP technology (Online Analytical Processing, OLAP) is indicated as one of the key units of this model, which can cope with existing problems in this area, providing analysts with a general picture of the process flow, making it possible to improve the analytical component of the process.</a:t>
            </a:r>
            <a:endParaRPr lang="ru-RU" sz="3200" dirty="0">
              <a:latin typeface="Rockwell" panose="02060603020205020403" pitchFamily="18" charset="0"/>
            </a:endParaRPr>
          </a:p>
          <a:p>
            <a:pPr algn="just"/>
            <a:r>
              <a:rPr lang="en-US" sz="3200" dirty="0">
                <a:latin typeface="Rockwell" panose="02060603020205020403" pitchFamily="18" charset="0"/>
              </a:rPr>
              <a:t>OLAP technology is an element of the data warehouse (DW) and uses its data. DW is a specially designed database with a large amount of data used for analysis and management decision-making. E-demographic DSS with DW and OLAP technologies included in it solves the following tasks: operational data processing, issuing ready-made reports on demand, visualization of reports in the form of tables and diagrams, etc. An important characteristic of demography is that it is an interdisciplinary field of research and defined as a multifaceted science. Therefore, a set of interconnected data marts is chosen as the architecture of DW [3]. DSS consists of three levels. The first level includes data sources. </a:t>
            </a:r>
            <a:endParaRPr lang="ru-RU" sz="3200" dirty="0">
              <a:latin typeface="Rockwell" panose="02060603020205020403" pitchFamily="18" charset="0"/>
            </a:endParaRPr>
          </a:p>
        </p:txBody>
      </p:sp>
      <p:grpSp>
        <p:nvGrpSpPr>
          <p:cNvPr id="48" name="Группа 47"/>
          <p:cNvGrpSpPr/>
          <p:nvPr/>
        </p:nvGrpSpPr>
        <p:grpSpPr>
          <a:xfrm>
            <a:off x="1978340" y="32295297"/>
            <a:ext cx="13954048" cy="6410480"/>
            <a:chOff x="0" y="0"/>
            <a:chExt cx="4600707" cy="2887457"/>
          </a:xfrm>
        </p:grpSpPr>
        <p:grpSp>
          <p:nvGrpSpPr>
            <p:cNvPr id="49" name="Группа 48"/>
            <p:cNvGrpSpPr/>
            <p:nvPr/>
          </p:nvGrpSpPr>
          <p:grpSpPr>
            <a:xfrm>
              <a:off x="731520" y="463550"/>
              <a:ext cx="2713356" cy="367033"/>
              <a:chOff x="19323" y="244197"/>
              <a:chExt cx="2580186" cy="341704"/>
            </a:xfrm>
          </p:grpSpPr>
          <p:sp>
            <p:nvSpPr>
              <p:cNvPr id="81" name="Цилиндр 80"/>
              <p:cNvSpPr/>
              <p:nvPr/>
            </p:nvSpPr>
            <p:spPr>
              <a:xfrm>
                <a:off x="19323" y="244197"/>
                <a:ext cx="592455" cy="335157"/>
              </a:xfrm>
              <a:prstGeom prst="can">
                <a:avLst>
                  <a:gd name="adj" fmla="val 14373"/>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10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DM</a:t>
                </a:r>
                <a:r>
                  <a:rPr lang="ru-RU" sz="2000" baseline="-25000" dirty="0">
                    <a:effectLst/>
                    <a:latin typeface="Times New Roman" panose="02020603050405020304" pitchFamily="18" charset="0"/>
                    <a:ea typeface="Calibri" panose="020F0502020204030204" pitchFamily="34" charset="0"/>
                    <a:cs typeface="Times New Roman" panose="02020603050405020304" pitchFamily="18" charset="0"/>
                  </a:rPr>
                  <a:t>1</a:t>
                </a:r>
                <a:endParaRPr lang="ru-RU" sz="20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ru-RU" sz="7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ru-RU" sz="7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ea typeface="Calibri" panose="020F0502020204030204" pitchFamily="34" charset="0"/>
                  <a:cs typeface="Times New Roman" panose="02020603050405020304" pitchFamily="18" charset="0"/>
                </a:endParaRPr>
              </a:p>
            </p:txBody>
          </p:sp>
          <p:sp>
            <p:nvSpPr>
              <p:cNvPr id="82" name="Цилиндр 81"/>
              <p:cNvSpPr/>
              <p:nvPr/>
            </p:nvSpPr>
            <p:spPr>
              <a:xfrm>
                <a:off x="2007054" y="250744"/>
                <a:ext cx="592455" cy="335157"/>
              </a:xfrm>
              <a:prstGeom prst="can">
                <a:avLst>
                  <a:gd name="adj" fmla="val 12016"/>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10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DM</a:t>
                </a:r>
                <a:r>
                  <a:rPr lang="az-Latn-AZ" sz="2000" baseline="-25000" dirty="0">
                    <a:effectLst/>
                    <a:latin typeface="Times New Roman" panose="02020603050405020304" pitchFamily="18" charset="0"/>
                    <a:ea typeface="Calibri" panose="020F0502020204030204" pitchFamily="34" charset="0"/>
                    <a:cs typeface="Times New Roman" panose="02020603050405020304" pitchFamily="18" charset="0"/>
                  </a:rPr>
                  <a:t>n</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ru-RU" sz="7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ru-RU" sz="7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ea typeface="Calibri" panose="020F0502020204030204" pitchFamily="34" charset="0"/>
                  <a:cs typeface="Times New Roman" panose="02020603050405020304" pitchFamily="18" charset="0"/>
                </a:endParaRPr>
              </a:p>
            </p:txBody>
          </p:sp>
          <p:sp>
            <p:nvSpPr>
              <p:cNvPr id="83" name="Цилиндр 82"/>
              <p:cNvSpPr/>
              <p:nvPr/>
            </p:nvSpPr>
            <p:spPr>
              <a:xfrm>
                <a:off x="863194" y="244197"/>
                <a:ext cx="592455" cy="335157"/>
              </a:xfrm>
              <a:prstGeom prst="can">
                <a:avLst>
                  <a:gd name="adj" fmla="val 14373"/>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10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DM</a:t>
                </a:r>
                <a:r>
                  <a:rPr lang="ru-RU"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endParaRPr lang="ru-RU" sz="20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ru-RU" sz="7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ru-RU" sz="7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ea typeface="Calibri" panose="020F0502020204030204" pitchFamily="34" charset="0"/>
                  <a:cs typeface="Times New Roman" panose="02020603050405020304" pitchFamily="18" charset="0"/>
                </a:endParaRPr>
              </a:p>
            </p:txBody>
          </p:sp>
        </p:grpSp>
        <p:cxnSp>
          <p:nvCxnSpPr>
            <p:cNvPr id="50" name="Прямая со стрелкой 49"/>
            <p:cNvCxnSpPr/>
            <p:nvPr/>
          </p:nvCxnSpPr>
          <p:spPr>
            <a:xfrm flipV="1">
              <a:off x="2120900" y="234950"/>
              <a:ext cx="247818" cy="12908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Прямая со стрелкой 50"/>
            <p:cNvCxnSpPr/>
            <p:nvPr/>
          </p:nvCxnSpPr>
          <p:spPr>
            <a:xfrm flipH="1" flipV="1">
              <a:off x="1714500" y="234950"/>
              <a:ext cx="416334" cy="12908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2" name="Прямая со стрелкой 51"/>
            <p:cNvCxnSpPr/>
            <p:nvPr/>
          </p:nvCxnSpPr>
          <p:spPr>
            <a:xfrm flipH="1" flipV="1">
              <a:off x="825500" y="279400"/>
              <a:ext cx="966845" cy="10526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Надпись 2"/>
            <p:cNvSpPr txBox="1">
              <a:spLocks noChangeArrowheads="1"/>
            </p:cNvSpPr>
            <p:nvPr/>
          </p:nvSpPr>
          <p:spPr bwMode="auto">
            <a:xfrm>
              <a:off x="2431310" y="514098"/>
              <a:ext cx="178115" cy="2846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a:t>
              </a:r>
            </a:p>
          </p:txBody>
        </p:sp>
        <p:grpSp>
          <p:nvGrpSpPr>
            <p:cNvPr id="54" name="Группа 53"/>
            <p:cNvGrpSpPr/>
            <p:nvPr/>
          </p:nvGrpSpPr>
          <p:grpSpPr>
            <a:xfrm>
              <a:off x="0" y="0"/>
              <a:ext cx="4600707" cy="2887457"/>
              <a:chOff x="0" y="0"/>
              <a:chExt cx="4600707" cy="2887457"/>
            </a:xfrm>
          </p:grpSpPr>
          <p:grpSp>
            <p:nvGrpSpPr>
              <p:cNvPr id="55" name="Группа 54"/>
              <p:cNvGrpSpPr/>
              <p:nvPr/>
            </p:nvGrpSpPr>
            <p:grpSpPr>
              <a:xfrm>
                <a:off x="71252" y="2166996"/>
                <a:ext cx="4529455" cy="720461"/>
                <a:chOff x="0" y="-107129"/>
                <a:chExt cx="4529711" cy="720469"/>
              </a:xfrm>
            </p:grpSpPr>
            <p:sp>
              <p:nvSpPr>
                <p:cNvPr id="74" name="Прямоугольник 73"/>
                <p:cNvSpPr/>
                <p:nvPr/>
              </p:nvSpPr>
              <p:spPr>
                <a:xfrm>
                  <a:off x="0" y="-107129"/>
                  <a:ext cx="4529711" cy="720469"/>
                </a:xfrm>
                <a:prstGeom prst="rect">
                  <a:avLst/>
                </a:prstGeom>
                <a:noFill/>
                <a:ln w="190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75" name="Надпись 2"/>
                <p:cNvSpPr txBox="1">
                  <a:spLocks noChangeArrowheads="1"/>
                </p:cNvSpPr>
                <p:nvPr/>
              </p:nvSpPr>
              <p:spPr bwMode="auto">
                <a:xfrm>
                  <a:off x="882595" y="-53615"/>
                  <a:ext cx="2889499" cy="2846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ru-RU" sz="2000" b="1" dirty="0" err="1">
                      <a:effectLst/>
                      <a:latin typeface="Times New Roman" panose="02020603050405020304" pitchFamily="18" charset="0"/>
                      <a:ea typeface="Calibri" panose="020F0502020204030204" pitchFamily="34" charset="0"/>
                      <a:cs typeface="Times New Roman" panose="02020603050405020304" pitchFamily="18" charset="0"/>
                    </a:rPr>
                    <a:t>State</a:t>
                  </a:r>
                  <a:r>
                    <a:rPr lang="ru-RU"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effectLst/>
                      <a:latin typeface="Times New Roman" panose="02020603050405020304" pitchFamily="18" charset="0"/>
                      <a:ea typeface="Calibri" panose="020F0502020204030204" pitchFamily="34" charset="0"/>
                      <a:cs typeface="Times New Roman" panose="02020603050405020304" pitchFamily="18" charset="0"/>
                    </a:rPr>
                    <a:t>regist</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ries</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76" name="Группа 75"/>
                <p:cNvGrpSpPr/>
                <p:nvPr/>
              </p:nvGrpSpPr>
              <p:grpSpPr>
                <a:xfrm>
                  <a:off x="437322" y="188258"/>
                  <a:ext cx="3615494" cy="308709"/>
                  <a:chOff x="65981" y="342401"/>
                  <a:chExt cx="3437942" cy="281672"/>
                </a:xfrm>
              </p:grpSpPr>
              <p:sp>
                <p:nvSpPr>
                  <p:cNvPr id="77" name="Цилиндр 76"/>
                  <p:cNvSpPr/>
                  <p:nvPr/>
                </p:nvSpPr>
                <p:spPr>
                  <a:xfrm>
                    <a:off x="65981" y="342401"/>
                    <a:ext cx="657860" cy="262796"/>
                  </a:xfrm>
                  <a:prstGeom prst="can">
                    <a:avLst>
                      <a:gd name="adj" fmla="val 14373"/>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Data source</a:t>
                    </a:r>
                    <a:endParaRPr lang="ru-RU" sz="3600" b="1" dirty="0">
                      <a:effectLst/>
                      <a:ea typeface="Calibri" panose="020F0502020204030204" pitchFamily="34" charset="0"/>
                      <a:cs typeface="Times New Roman" panose="02020603050405020304" pitchFamily="18" charset="0"/>
                    </a:endParaRPr>
                  </a:p>
                </p:txBody>
              </p:sp>
              <p:sp>
                <p:nvSpPr>
                  <p:cNvPr id="78" name="Цилиндр 77"/>
                  <p:cNvSpPr/>
                  <p:nvPr/>
                </p:nvSpPr>
                <p:spPr>
                  <a:xfrm>
                    <a:off x="980382" y="353959"/>
                    <a:ext cx="665480" cy="262796"/>
                  </a:xfrm>
                  <a:prstGeom prst="can">
                    <a:avLst>
                      <a:gd name="adj" fmla="val 14373"/>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Data</a:t>
                    </a:r>
                    <a:r>
                      <a:rPr lang="en-US" sz="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a:latin typeface="Times New Roman" panose="02020603050405020304" pitchFamily="18" charset="0"/>
                        <a:ea typeface="Calibri" panose="020F0502020204030204" pitchFamily="34" charset="0"/>
                        <a:cs typeface="Times New Roman" panose="02020603050405020304" pitchFamily="18" charset="0"/>
                      </a:rPr>
                      <a:t>source</a:t>
                    </a:r>
                    <a:endParaRPr lang="ru-RU" sz="20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0" name="Цилиндр 79"/>
                  <p:cNvSpPr/>
                  <p:nvPr/>
                </p:nvSpPr>
                <p:spPr>
                  <a:xfrm>
                    <a:off x="2838443" y="361278"/>
                    <a:ext cx="665480" cy="262795"/>
                  </a:xfrm>
                  <a:prstGeom prst="can">
                    <a:avLst>
                      <a:gd name="adj" fmla="val 14373"/>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2000" b="1">
                        <a:effectLst/>
                        <a:latin typeface="Times New Roman" panose="02020603050405020304" pitchFamily="18" charset="0"/>
                        <a:ea typeface="Calibri" panose="020F0502020204030204" pitchFamily="34" charset="0"/>
                        <a:cs typeface="Times New Roman" panose="02020603050405020304" pitchFamily="18" charset="0"/>
                      </a:rPr>
                      <a:t>Data source</a:t>
                    </a:r>
                    <a:endParaRPr lang="ru-RU" sz="2000" b="1">
                      <a:effectLst/>
                      <a:ea typeface="Calibri" panose="020F0502020204030204" pitchFamily="34" charset="0"/>
                      <a:cs typeface="Times New Roman" panose="02020603050405020304" pitchFamily="18" charset="0"/>
                    </a:endParaRPr>
                  </a:p>
                </p:txBody>
              </p:sp>
            </p:grpSp>
          </p:grpSp>
          <p:grpSp>
            <p:nvGrpSpPr>
              <p:cNvPr id="56" name="Группа 55"/>
              <p:cNvGrpSpPr/>
              <p:nvPr/>
            </p:nvGrpSpPr>
            <p:grpSpPr>
              <a:xfrm>
                <a:off x="0" y="0"/>
                <a:ext cx="4524292" cy="1966577"/>
                <a:chOff x="0" y="0"/>
                <a:chExt cx="4524292" cy="1966577"/>
              </a:xfrm>
            </p:grpSpPr>
            <p:grpSp>
              <p:nvGrpSpPr>
                <p:cNvPr id="58" name="Группа 57"/>
                <p:cNvGrpSpPr/>
                <p:nvPr/>
              </p:nvGrpSpPr>
              <p:grpSpPr>
                <a:xfrm>
                  <a:off x="611579" y="0"/>
                  <a:ext cx="2975675" cy="904405"/>
                  <a:chOff x="0" y="0"/>
                  <a:chExt cx="2975675" cy="904405"/>
                </a:xfrm>
              </p:grpSpPr>
              <p:sp>
                <p:nvSpPr>
                  <p:cNvPr id="66" name="Прямоугольник 65"/>
                  <p:cNvSpPr/>
                  <p:nvPr/>
                </p:nvSpPr>
                <p:spPr>
                  <a:xfrm>
                    <a:off x="71252" y="373977"/>
                    <a:ext cx="2904423" cy="530428"/>
                  </a:xfrm>
                  <a:prstGeom prst="rect">
                    <a:avLst/>
                  </a:prstGeom>
                  <a:noFill/>
                  <a:ln w="190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grpSp>
                <p:nvGrpSpPr>
                  <p:cNvPr id="67" name="Группа 66"/>
                  <p:cNvGrpSpPr/>
                  <p:nvPr/>
                </p:nvGrpSpPr>
                <p:grpSpPr>
                  <a:xfrm>
                    <a:off x="0" y="0"/>
                    <a:ext cx="2769341" cy="365576"/>
                    <a:chOff x="0" y="0"/>
                    <a:chExt cx="2769341" cy="365576"/>
                  </a:xfrm>
                </p:grpSpPr>
                <p:grpSp>
                  <p:nvGrpSpPr>
                    <p:cNvPr id="68" name="Группа 67"/>
                    <p:cNvGrpSpPr/>
                    <p:nvPr/>
                  </p:nvGrpSpPr>
                  <p:grpSpPr>
                    <a:xfrm>
                      <a:off x="0" y="0"/>
                      <a:ext cx="2769341" cy="266928"/>
                      <a:chOff x="0" y="65168"/>
                      <a:chExt cx="2633472" cy="248716"/>
                    </a:xfrm>
                  </p:grpSpPr>
                  <p:pic>
                    <p:nvPicPr>
                      <p:cNvPr id="70" name="Рисунок 69" descr="Related image"/>
                      <p:cNvPicPr>
                        <a:picLocks noChangeAspect="1"/>
                      </p:cNvPicPr>
                      <p:nvPr/>
                    </p:nvPicPr>
                    <p:blipFill rotWithShape="1">
                      <a:blip r:embed="rId9" cstate="print">
                        <a:extLst>
                          <a:ext uri="{28A0092B-C50C-407E-A947-70E740481C1C}">
                            <a14:useLocalDpi xmlns:a14="http://schemas.microsoft.com/office/drawing/2010/main" val="0"/>
                          </a:ext>
                        </a:extLst>
                      </a:blip>
                      <a:srcRect r="26217"/>
                      <a:stretch/>
                    </p:blipFill>
                    <p:spPr bwMode="auto">
                      <a:xfrm>
                        <a:off x="0" y="65168"/>
                        <a:ext cx="314554" cy="248716"/>
                      </a:xfrm>
                      <a:prstGeom prst="rect">
                        <a:avLst/>
                      </a:prstGeom>
                      <a:noFill/>
                      <a:ln>
                        <a:noFill/>
                      </a:ln>
                      <a:extLst>
                        <a:ext uri="{53640926-AAD7-44D8-BBD7-CCE9431645EC}">
                          <a14:shadowObscured xmlns:a14="http://schemas.microsoft.com/office/drawing/2010/main"/>
                        </a:ext>
                      </a:extLst>
                    </p:spPr>
                  </p:pic>
                  <p:pic>
                    <p:nvPicPr>
                      <p:cNvPr id="71" name="Рисунок 70" descr="Related image"/>
                      <p:cNvPicPr>
                        <a:picLocks noChangeAspect="1"/>
                      </p:cNvPicPr>
                      <p:nvPr/>
                    </p:nvPicPr>
                    <p:blipFill rotWithShape="1">
                      <a:blip r:embed="rId9" cstate="print">
                        <a:extLst>
                          <a:ext uri="{28A0092B-C50C-407E-A947-70E740481C1C}">
                            <a14:useLocalDpi xmlns:a14="http://schemas.microsoft.com/office/drawing/2010/main" val="0"/>
                          </a:ext>
                        </a:extLst>
                      </a:blip>
                      <a:srcRect r="26217"/>
                      <a:stretch/>
                    </p:blipFill>
                    <p:spPr bwMode="auto">
                      <a:xfrm>
                        <a:off x="848563" y="65168"/>
                        <a:ext cx="314554" cy="248716"/>
                      </a:xfrm>
                      <a:prstGeom prst="rect">
                        <a:avLst/>
                      </a:prstGeom>
                      <a:noFill/>
                      <a:ln>
                        <a:noFill/>
                      </a:ln>
                      <a:extLst>
                        <a:ext uri="{53640926-AAD7-44D8-BBD7-CCE9431645EC}">
                          <a14:shadowObscured xmlns:a14="http://schemas.microsoft.com/office/drawing/2010/main"/>
                        </a:ext>
                      </a:extLst>
                    </p:spPr>
                  </p:pic>
                  <p:pic>
                    <p:nvPicPr>
                      <p:cNvPr id="72" name="Рисунок 71" descr="Related image"/>
                      <p:cNvPicPr>
                        <a:picLocks noChangeAspect="1"/>
                      </p:cNvPicPr>
                      <p:nvPr/>
                    </p:nvPicPr>
                    <p:blipFill rotWithShape="1">
                      <a:blip r:embed="rId10" cstate="print">
                        <a:extLst>
                          <a:ext uri="{28A0092B-C50C-407E-A947-70E740481C1C}">
                            <a14:useLocalDpi xmlns:a14="http://schemas.microsoft.com/office/drawing/2010/main" val="0"/>
                          </a:ext>
                        </a:extLst>
                      </a:blip>
                      <a:srcRect r="26217"/>
                      <a:stretch/>
                    </p:blipFill>
                    <p:spPr bwMode="auto">
                      <a:xfrm>
                        <a:off x="1558138" y="65168"/>
                        <a:ext cx="314553" cy="248716"/>
                      </a:xfrm>
                      <a:prstGeom prst="rect">
                        <a:avLst/>
                      </a:prstGeom>
                      <a:noFill/>
                      <a:ln>
                        <a:noFill/>
                      </a:ln>
                      <a:extLst>
                        <a:ext uri="{53640926-AAD7-44D8-BBD7-CCE9431645EC}">
                          <a14:shadowObscured xmlns:a14="http://schemas.microsoft.com/office/drawing/2010/main"/>
                        </a:ext>
                      </a:extLst>
                    </p:spPr>
                  </p:pic>
                  <p:pic>
                    <p:nvPicPr>
                      <p:cNvPr id="73" name="Рисунок 72" descr="Related image"/>
                      <p:cNvPicPr>
                        <a:picLocks noChangeAspect="1"/>
                      </p:cNvPicPr>
                      <p:nvPr/>
                    </p:nvPicPr>
                    <p:blipFill rotWithShape="1">
                      <a:blip r:embed="rId11" cstate="print">
                        <a:extLst>
                          <a:ext uri="{28A0092B-C50C-407E-A947-70E740481C1C}">
                            <a14:useLocalDpi xmlns:a14="http://schemas.microsoft.com/office/drawing/2010/main" val="0"/>
                          </a:ext>
                        </a:extLst>
                      </a:blip>
                      <a:srcRect r="26217"/>
                      <a:stretch/>
                    </p:blipFill>
                    <p:spPr bwMode="auto">
                      <a:xfrm>
                        <a:off x="2318918" y="65168"/>
                        <a:ext cx="314554" cy="248716"/>
                      </a:xfrm>
                      <a:prstGeom prst="rect">
                        <a:avLst/>
                      </a:prstGeom>
                      <a:noFill/>
                      <a:ln>
                        <a:noFill/>
                      </a:ln>
                      <a:extLst>
                        <a:ext uri="{53640926-AAD7-44D8-BBD7-CCE9431645EC}">
                          <a14:shadowObscured xmlns:a14="http://schemas.microsoft.com/office/drawing/2010/main"/>
                        </a:ext>
                      </a:extLst>
                    </p:spPr>
                  </p:pic>
                </p:grpSp>
                <p:cxnSp>
                  <p:nvCxnSpPr>
                    <p:cNvPr id="69" name="Прямая со стрелкой 68"/>
                    <p:cNvCxnSpPr/>
                    <p:nvPr/>
                  </p:nvCxnSpPr>
                  <p:spPr>
                    <a:xfrm flipV="1">
                      <a:off x="1929740" y="201881"/>
                      <a:ext cx="734889" cy="1636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grpSp>
              <p:nvGrpSpPr>
                <p:cNvPr id="59" name="Группа 58"/>
                <p:cNvGrpSpPr/>
                <p:nvPr/>
              </p:nvGrpSpPr>
              <p:grpSpPr>
                <a:xfrm>
                  <a:off x="0" y="1083227"/>
                  <a:ext cx="4524292" cy="883350"/>
                  <a:chOff x="0" y="-80555"/>
                  <a:chExt cx="4524292" cy="883350"/>
                </a:xfrm>
              </p:grpSpPr>
              <p:sp>
                <p:nvSpPr>
                  <p:cNvPr id="61" name="Скругленный прямоугольник 60"/>
                  <p:cNvSpPr/>
                  <p:nvPr/>
                </p:nvSpPr>
                <p:spPr>
                  <a:xfrm>
                    <a:off x="0" y="-80555"/>
                    <a:ext cx="4524292" cy="883350"/>
                  </a:xfrm>
                  <a:prstGeom prst="roundRect">
                    <a:avLst/>
                  </a:prstGeom>
                  <a:ln w="1905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62" name="Скругленный прямоугольник 61"/>
                  <p:cNvSpPr/>
                  <p:nvPr/>
                </p:nvSpPr>
                <p:spPr>
                  <a:xfrm>
                    <a:off x="254442" y="31001"/>
                    <a:ext cx="954157" cy="477078"/>
                  </a:xfrm>
                  <a:prstGeom prst="roundRect">
                    <a:avLst/>
                  </a:prstGeom>
                  <a:solidFill>
                    <a:srgbClr val="FFC000"/>
                  </a:solid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2000" b="1" dirty="0" err="1">
                        <a:effectLst/>
                        <a:latin typeface="Times New Roman" panose="02020603050405020304" pitchFamily="18" charset="0"/>
                        <a:ea typeface="Calibri" panose="020F0502020204030204" pitchFamily="34" charset="0"/>
                        <a:cs typeface="Times New Roman" panose="02020603050405020304" pitchFamily="18" charset="0"/>
                      </a:rPr>
                      <a:t>Extraction</a:t>
                    </a:r>
                    <a:r>
                      <a:rPr lang="ru-RU" sz="2000" b="1" dirty="0">
                        <a:effectLst/>
                        <a:latin typeface="Times New Roman" panose="02020603050405020304" pitchFamily="18" charset="0"/>
                        <a:ea typeface="Calibri" panose="020F0502020204030204" pitchFamily="34" charset="0"/>
                        <a:cs typeface="Times New Roman" panose="02020603050405020304" pitchFamily="18" charset="0"/>
                      </a:rPr>
                      <a:t> processes</a:t>
                    </a:r>
                    <a:endParaRPr lang="ru-RU" sz="2000" b="1" dirty="0">
                      <a:effectLst/>
                      <a:ea typeface="Calibri" panose="020F0502020204030204" pitchFamily="34" charset="0"/>
                      <a:cs typeface="Times New Roman" panose="02020603050405020304" pitchFamily="18" charset="0"/>
                    </a:endParaRPr>
                  </a:p>
                </p:txBody>
              </p:sp>
              <p:sp>
                <p:nvSpPr>
                  <p:cNvPr id="63" name="Скругленный прямоугольник 62"/>
                  <p:cNvSpPr/>
                  <p:nvPr/>
                </p:nvSpPr>
                <p:spPr>
                  <a:xfrm>
                    <a:off x="1622067" y="19918"/>
                    <a:ext cx="1216549" cy="476885"/>
                  </a:xfrm>
                  <a:prstGeom prst="roundRect">
                    <a:avLst/>
                  </a:prstGeom>
                  <a:solidFill>
                    <a:srgbClr val="FFC000"/>
                  </a:solid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2000" b="1" dirty="0" err="1">
                        <a:effectLst/>
                        <a:latin typeface="Times New Roman" panose="02020603050405020304" pitchFamily="18" charset="0"/>
                        <a:ea typeface="Calibri" panose="020F0502020204030204" pitchFamily="34" charset="0"/>
                        <a:cs typeface="Times New Roman" panose="02020603050405020304" pitchFamily="18" charset="0"/>
                      </a:rPr>
                      <a:t>Transformation</a:t>
                    </a:r>
                    <a:r>
                      <a:rPr lang="ru-RU" sz="2000" b="1" dirty="0">
                        <a:effectLst/>
                        <a:latin typeface="Times New Roman" panose="02020603050405020304" pitchFamily="18" charset="0"/>
                        <a:ea typeface="Calibri" panose="020F0502020204030204" pitchFamily="34" charset="0"/>
                        <a:cs typeface="Times New Roman" panose="02020603050405020304" pitchFamily="18" charset="0"/>
                      </a:rPr>
                      <a:t>  processes</a:t>
                    </a:r>
                    <a:endParaRPr lang="ru-RU" sz="2000" b="1" dirty="0">
                      <a:effectLst/>
                      <a:ea typeface="Calibri" panose="020F0502020204030204" pitchFamily="34" charset="0"/>
                      <a:cs typeface="Times New Roman" panose="02020603050405020304" pitchFamily="18" charset="0"/>
                    </a:endParaRPr>
                  </a:p>
                </p:txBody>
              </p:sp>
              <p:sp>
                <p:nvSpPr>
                  <p:cNvPr id="64" name="Скругленный прямоугольник 63"/>
                  <p:cNvSpPr/>
                  <p:nvPr/>
                </p:nvSpPr>
                <p:spPr>
                  <a:xfrm>
                    <a:off x="3244133" y="-7083"/>
                    <a:ext cx="954157" cy="477078"/>
                  </a:xfrm>
                  <a:prstGeom prst="roundRect">
                    <a:avLst/>
                  </a:prstGeom>
                  <a:solidFill>
                    <a:srgbClr val="FFC000"/>
                  </a:solid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2000" b="1" dirty="0" err="1">
                        <a:effectLst/>
                        <a:latin typeface="Times New Roman" panose="02020603050405020304" pitchFamily="18" charset="0"/>
                        <a:ea typeface="Calibri" panose="020F0502020204030204" pitchFamily="34" charset="0"/>
                        <a:cs typeface="Times New Roman" panose="02020603050405020304" pitchFamily="18" charset="0"/>
                      </a:rPr>
                      <a:t>Loading</a:t>
                    </a:r>
                    <a:r>
                      <a:rPr lang="ru-RU" sz="2000" b="1" dirty="0">
                        <a:effectLst/>
                        <a:latin typeface="Times New Roman" panose="02020603050405020304" pitchFamily="18" charset="0"/>
                        <a:ea typeface="Calibri" panose="020F0502020204030204" pitchFamily="34" charset="0"/>
                        <a:cs typeface="Times New Roman" panose="02020603050405020304" pitchFamily="18" charset="0"/>
                      </a:rPr>
                      <a:t>  processes</a:t>
                    </a:r>
                    <a:endParaRPr lang="ru-RU" sz="2000" b="1" dirty="0">
                      <a:effectLst/>
                      <a:ea typeface="Calibri" panose="020F0502020204030204" pitchFamily="34" charset="0"/>
                      <a:cs typeface="Times New Roman" panose="02020603050405020304" pitchFamily="18" charset="0"/>
                    </a:endParaRPr>
                  </a:p>
                </p:txBody>
              </p:sp>
              <p:sp>
                <p:nvSpPr>
                  <p:cNvPr id="65" name="Надпись 2"/>
                  <p:cNvSpPr txBox="1">
                    <a:spLocks noChangeArrowheads="1"/>
                  </p:cNvSpPr>
                  <p:nvPr/>
                </p:nvSpPr>
                <p:spPr bwMode="auto">
                  <a:xfrm>
                    <a:off x="1580017" y="527235"/>
                    <a:ext cx="1423283" cy="19776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az-Latn-AZ" sz="2000" b="1" dirty="0">
                        <a:effectLst/>
                        <a:latin typeface="Times New Roman" panose="02020603050405020304" pitchFamily="18" charset="0"/>
                        <a:ea typeface="Calibri" panose="020F0502020204030204" pitchFamily="34" charset="0"/>
                        <a:cs typeface="Times New Roman" panose="02020603050405020304" pitchFamily="18" charset="0"/>
                      </a:rPr>
                      <a:t>ETL Subsystem</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grpSp>
            <p:cxnSp>
              <p:nvCxnSpPr>
                <p:cNvPr id="60" name="Прямая со стрелкой 59"/>
                <p:cNvCxnSpPr/>
                <p:nvPr/>
              </p:nvCxnSpPr>
              <p:spPr>
                <a:xfrm flipV="1">
                  <a:off x="2173184" y="902523"/>
                  <a:ext cx="0" cy="180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cxnSp>
            <p:nvCxnSpPr>
              <p:cNvPr id="57" name="Прямая со стрелкой 56"/>
              <p:cNvCxnSpPr/>
              <p:nvPr/>
            </p:nvCxnSpPr>
            <p:spPr>
              <a:xfrm flipV="1">
                <a:off x="2223819" y="1966577"/>
                <a:ext cx="0" cy="17970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pic>
        <p:nvPicPr>
          <p:cNvPr id="1032" name="Picture 8" descr="https://scholar.googleusercontent.com/citations?view_op=view_photo&amp;user=s0ailI0AAAAJ&amp;citpid=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052572" y="48178088"/>
            <a:ext cx="2184189" cy="2912254"/>
          </a:xfrm>
          <a:prstGeom prst="rect">
            <a:avLst/>
          </a:prstGeom>
          <a:noFill/>
          <a:extLst>
            <a:ext uri="{909E8E84-426E-40DD-AFC4-6F175D3DCCD1}">
              <a14:hiddenFill xmlns:a14="http://schemas.microsoft.com/office/drawing/2010/main">
                <a:solidFill>
                  <a:srgbClr val="FFFFFF"/>
                </a:solidFill>
              </a14:hiddenFill>
            </a:ext>
          </a:extLst>
        </p:spPr>
      </p:pic>
      <p:sp>
        <p:nvSpPr>
          <p:cNvPr id="85" name="Надпись 2"/>
          <p:cNvSpPr txBox="1">
            <a:spLocks noChangeArrowheads="1"/>
          </p:cNvSpPr>
          <p:nvPr/>
        </p:nvSpPr>
        <p:spPr bwMode="auto">
          <a:xfrm>
            <a:off x="10158512" y="37927761"/>
            <a:ext cx="540227" cy="631857"/>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ru-RU" sz="2000" b="1"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22" name="Прямоугольник 21"/>
          <p:cNvSpPr/>
          <p:nvPr/>
        </p:nvSpPr>
        <p:spPr>
          <a:xfrm>
            <a:off x="1504950" y="38971536"/>
            <a:ext cx="16164000" cy="1569660"/>
          </a:xfrm>
          <a:prstGeom prst="rect">
            <a:avLst/>
          </a:prstGeom>
        </p:spPr>
        <p:txBody>
          <a:bodyPr wrap="square">
            <a:spAutoFit/>
          </a:bodyPr>
          <a:lstStyle/>
          <a:p>
            <a:pPr algn="just"/>
            <a:r>
              <a:rPr lang="en-US" sz="3200" dirty="0">
                <a:latin typeface="Rockwell" panose="02060603020205020403" pitchFamily="18" charset="0"/>
              </a:rPr>
              <a:t>The second level includes the ETL subsystem (Extract, Transform, Load) [4]. The third level includes the DMs.  DMs are focused on analyzing individual sectors of demography.</a:t>
            </a:r>
            <a:endParaRPr lang="ru-RU" sz="3200" dirty="0">
              <a:latin typeface="Rockwell" panose="02060603020205020403" pitchFamily="18" charset="0"/>
            </a:endParaRPr>
          </a:p>
        </p:txBody>
      </p:sp>
      <p:grpSp>
        <p:nvGrpSpPr>
          <p:cNvPr id="29" name="Группа 28"/>
          <p:cNvGrpSpPr/>
          <p:nvPr/>
        </p:nvGrpSpPr>
        <p:grpSpPr>
          <a:xfrm>
            <a:off x="18475152" y="30276200"/>
            <a:ext cx="16560000" cy="1080000"/>
            <a:chOff x="18524466" y="26451839"/>
            <a:chExt cx="16560000" cy="1234800"/>
          </a:xfrm>
        </p:grpSpPr>
        <p:sp>
          <p:nvSpPr>
            <p:cNvPr id="87" name="Rounded Rectangle 20"/>
            <p:cNvSpPr/>
            <p:nvPr/>
          </p:nvSpPr>
          <p:spPr>
            <a:xfrm>
              <a:off x="18524466" y="26451839"/>
              <a:ext cx="16560000" cy="12348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88" name="Rectangle 34"/>
            <p:cNvSpPr/>
            <p:nvPr/>
          </p:nvSpPr>
          <p:spPr>
            <a:xfrm>
              <a:off x="25005077" y="26636668"/>
              <a:ext cx="3372205" cy="725904"/>
            </a:xfrm>
            <a:prstGeom prst="rect">
              <a:avLst/>
            </a:prstGeom>
          </p:spPr>
          <p:txBody>
            <a:bodyPr wrap="none">
              <a:spAutoFit/>
            </a:bodyPr>
            <a:lstStyle/>
            <a:p>
              <a:pPr algn="ctr"/>
              <a:r>
                <a:rPr lang="en-US" sz="4117" b="1" dirty="0">
                  <a:solidFill>
                    <a:schemeClr val="bg1"/>
                  </a:solidFill>
                  <a:latin typeface="Arial Black" panose="020B0A04020102020204" pitchFamily="34" charset="0"/>
                </a:rPr>
                <a:t>Conclusion</a:t>
              </a:r>
            </a:p>
          </p:txBody>
        </p:sp>
      </p:grpSp>
      <p:sp>
        <p:nvSpPr>
          <p:cNvPr id="89" name="Rounded Rectangle 25"/>
          <p:cNvSpPr/>
          <p:nvPr/>
        </p:nvSpPr>
        <p:spPr>
          <a:xfrm>
            <a:off x="740093" y="23027177"/>
            <a:ext cx="16560000" cy="10800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117" b="1" dirty="0">
                <a:solidFill>
                  <a:schemeClr val="bg1"/>
                </a:solidFill>
                <a:latin typeface="Arial Black" panose="020B0A04020102020204" pitchFamily="34" charset="0"/>
              </a:rPr>
              <a:t>Electronic demography as a new field of demography</a:t>
            </a:r>
            <a:endParaRPr lang="ru-RU" sz="4117" b="1" dirty="0">
              <a:solidFill>
                <a:schemeClr val="bg1"/>
              </a:solidFill>
              <a:latin typeface="Arial Black" panose="020B0A04020102020204" pitchFamily="34" charset="0"/>
            </a:endParaRPr>
          </a:p>
        </p:txBody>
      </p:sp>
      <p:sp>
        <p:nvSpPr>
          <p:cNvPr id="28" name="Прямоугольник 27"/>
          <p:cNvSpPr/>
          <p:nvPr/>
        </p:nvSpPr>
        <p:spPr>
          <a:xfrm>
            <a:off x="18753151" y="31555275"/>
            <a:ext cx="16367372" cy="6001643"/>
          </a:xfrm>
          <a:prstGeom prst="rect">
            <a:avLst/>
          </a:prstGeom>
          <a:ln>
            <a:noFill/>
          </a:ln>
        </p:spPr>
        <p:txBody>
          <a:bodyPr wrap="square">
            <a:spAutoFit/>
          </a:bodyPr>
          <a:lstStyle/>
          <a:p>
            <a:pPr algn="just"/>
            <a:r>
              <a:rPr lang="en-US" sz="3200" dirty="0">
                <a:latin typeface="Rockwell" panose="02060603020205020403" pitchFamily="18" charset="0"/>
              </a:rPr>
              <a:t>It was</a:t>
            </a:r>
            <a:r>
              <a:rPr lang="ru-RU" sz="3200" dirty="0">
                <a:latin typeface="Rockwell" panose="02060603020205020403" pitchFamily="18" charset="0"/>
              </a:rPr>
              <a:t> </a:t>
            </a:r>
            <a:r>
              <a:rPr lang="en-US" sz="3200" dirty="0">
                <a:latin typeface="Rockwell" panose="02060603020205020403" pitchFamily="18" charset="0"/>
              </a:rPr>
              <a:t>found out that Industry 4.0 has a strong influence on demographic processes. This influence has two aspects:</a:t>
            </a:r>
            <a:r>
              <a:rPr lang="ru-RU" sz="3200" dirty="0">
                <a:latin typeface="Rockwell" panose="02060603020205020403" pitchFamily="18" charset="0"/>
              </a:rPr>
              <a:t> </a:t>
            </a:r>
            <a:r>
              <a:rPr lang="en-US" sz="3200" dirty="0">
                <a:latin typeface="Rockwell" panose="02060603020205020403" pitchFamily="18" charset="0"/>
              </a:rPr>
              <a:t>1.when, under the influence of Industry 4.0, changes in demographic processes are inevitable.</a:t>
            </a:r>
            <a:r>
              <a:rPr lang="ru-RU" sz="3200" dirty="0">
                <a:latin typeface="Rockwell" panose="02060603020205020403" pitchFamily="18" charset="0"/>
              </a:rPr>
              <a:t> </a:t>
            </a:r>
            <a:r>
              <a:rPr lang="en-US" sz="3200" dirty="0">
                <a:latin typeface="Rockwell" panose="02060603020205020403" pitchFamily="18" charset="0"/>
              </a:rPr>
              <a:t>2. in connection with cyber attacks on the demographic data of the e-demographic DSS, the number of which is increasing in the era of Industry 4.0.</a:t>
            </a:r>
            <a:endParaRPr lang="ru-RU" sz="3200" dirty="0">
              <a:latin typeface="Rockwell" panose="02060603020205020403" pitchFamily="18" charset="0"/>
            </a:endParaRPr>
          </a:p>
          <a:p>
            <a:pPr algn="just"/>
            <a:r>
              <a:rPr lang="ru-RU" sz="3200" dirty="0" err="1">
                <a:latin typeface="Rockwell" panose="02060603020205020403" pitchFamily="18" charset="0"/>
              </a:rPr>
              <a:t>Damage</a:t>
            </a:r>
            <a:r>
              <a:rPr lang="ru-RU" sz="3200" dirty="0">
                <a:latin typeface="Rockwell" panose="02060603020205020403" pitchFamily="18" charset="0"/>
              </a:rPr>
              <a:t>, </a:t>
            </a:r>
            <a:r>
              <a:rPr lang="ru-RU" sz="3200" dirty="0" err="1">
                <a:latin typeface="Rockwell" panose="02060603020205020403" pitchFamily="18" charset="0"/>
              </a:rPr>
              <a:t>modification</a:t>
            </a:r>
            <a:r>
              <a:rPr lang="ru-RU" sz="3200" dirty="0">
                <a:latin typeface="Rockwell" panose="02060603020205020403" pitchFamily="18" charset="0"/>
              </a:rPr>
              <a:t> </a:t>
            </a:r>
            <a:r>
              <a:rPr lang="ru-RU" sz="3200" dirty="0" err="1">
                <a:latin typeface="Rockwell" panose="02060603020205020403" pitchFamily="18" charset="0"/>
              </a:rPr>
              <a:t>or</a:t>
            </a:r>
            <a:r>
              <a:rPr lang="ru-RU" sz="3200" dirty="0">
                <a:latin typeface="Rockwell" panose="02060603020205020403" pitchFamily="18" charset="0"/>
              </a:rPr>
              <a:t> </a:t>
            </a:r>
            <a:r>
              <a:rPr lang="ru-RU" sz="3200" dirty="0" err="1">
                <a:latin typeface="Rockwell" panose="02060603020205020403" pitchFamily="18" charset="0"/>
              </a:rPr>
              <a:t>destruction</a:t>
            </a:r>
            <a:r>
              <a:rPr lang="ru-RU" sz="3200" dirty="0">
                <a:latin typeface="Rockwell" panose="02060603020205020403" pitchFamily="18" charset="0"/>
              </a:rPr>
              <a:t> of data in the </a:t>
            </a:r>
            <a:r>
              <a:rPr lang="ru-RU" sz="3200" dirty="0" err="1">
                <a:latin typeface="Rockwell" panose="02060603020205020403" pitchFamily="18" charset="0"/>
              </a:rPr>
              <a:t>DWs</a:t>
            </a:r>
            <a:r>
              <a:rPr lang="ru-RU" sz="3200" dirty="0">
                <a:latin typeface="Rockwell" panose="02060603020205020403" pitchFamily="18" charset="0"/>
              </a:rPr>
              <a:t> of e-demographic DSS will lead to the </a:t>
            </a:r>
            <a:r>
              <a:rPr lang="ru-RU" sz="3200" dirty="0" err="1">
                <a:latin typeface="Rockwell" panose="02060603020205020403" pitchFamily="18" charset="0"/>
              </a:rPr>
              <a:t>issuance</a:t>
            </a:r>
            <a:r>
              <a:rPr lang="ru-RU" sz="3200" dirty="0">
                <a:latin typeface="Rockwell" panose="02060603020205020403" pitchFamily="18" charset="0"/>
              </a:rPr>
              <a:t> of </a:t>
            </a:r>
            <a:r>
              <a:rPr lang="ru-RU" sz="3200" dirty="0" err="1">
                <a:latin typeface="Rockwell" panose="02060603020205020403" pitchFamily="18" charset="0"/>
              </a:rPr>
              <a:t>corrupted</a:t>
            </a:r>
            <a:r>
              <a:rPr lang="ru-RU" sz="3200" dirty="0">
                <a:latin typeface="Rockwell" panose="02060603020205020403" pitchFamily="18" charset="0"/>
              </a:rPr>
              <a:t> </a:t>
            </a:r>
            <a:r>
              <a:rPr lang="ru-RU" sz="3200" dirty="0" err="1">
                <a:latin typeface="Rockwell" panose="02060603020205020403" pitchFamily="18" charset="0"/>
              </a:rPr>
              <a:t>reports</a:t>
            </a:r>
            <a:r>
              <a:rPr lang="ru-RU" sz="3200" dirty="0">
                <a:latin typeface="Rockwell" panose="02060603020205020403" pitchFamily="18" charset="0"/>
              </a:rPr>
              <a:t> </a:t>
            </a:r>
            <a:r>
              <a:rPr lang="ru-RU" sz="3200" dirty="0" err="1">
                <a:latin typeface="Rockwell" panose="02060603020205020403" pitchFamily="18" charset="0"/>
              </a:rPr>
              <a:t>provided</a:t>
            </a:r>
            <a:r>
              <a:rPr lang="ru-RU" sz="3200" dirty="0">
                <a:latin typeface="Rockwell" panose="02060603020205020403" pitchFamily="18" charset="0"/>
              </a:rPr>
              <a:t> </a:t>
            </a:r>
            <a:r>
              <a:rPr lang="ru-RU" sz="3200" dirty="0" err="1">
                <a:latin typeface="Rockwell" panose="02060603020205020403" pitchFamily="18" charset="0"/>
              </a:rPr>
              <a:t>by</a:t>
            </a:r>
            <a:r>
              <a:rPr lang="ru-RU" sz="3200" dirty="0">
                <a:latin typeface="Rockwell" panose="02060603020205020403" pitchFamily="18" charset="0"/>
              </a:rPr>
              <a:t> OLAP </a:t>
            </a:r>
            <a:r>
              <a:rPr lang="ru-RU" sz="3200" dirty="0" err="1">
                <a:latin typeface="Rockwell" panose="02060603020205020403" pitchFamily="18" charset="0"/>
              </a:rPr>
              <a:t>cubes</a:t>
            </a:r>
            <a:r>
              <a:rPr lang="ru-RU" sz="3200" dirty="0">
                <a:latin typeface="Rockwell" panose="02060603020205020403" pitchFamily="18" charset="0"/>
              </a:rPr>
              <a:t>. Obviously, this will lead to negative consequences for the analysis of this data </a:t>
            </a:r>
            <a:r>
              <a:rPr lang="ru-RU" sz="3200" dirty="0" err="1">
                <a:latin typeface="Rockwell" panose="02060603020205020403" pitchFamily="18" charset="0"/>
              </a:rPr>
              <a:t>by</a:t>
            </a:r>
            <a:r>
              <a:rPr lang="ru-RU" sz="3200" dirty="0">
                <a:latin typeface="Rockwell" panose="02060603020205020403" pitchFamily="18" charset="0"/>
              </a:rPr>
              <a:t> decision-makers in the field of demography. </a:t>
            </a:r>
            <a:r>
              <a:rPr lang="ru-RU" sz="3200" dirty="0" err="1">
                <a:latin typeface="Rockwell" panose="02060603020205020403" pitchFamily="18" charset="0"/>
              </a:rPr>
              <a:t>Making</a:t>
            </a:r>
            <a:r>
              <a:rPr lang="ru-RU" sz="3200" dirty="0">
                <a:latin typeface="Rockwell" panose="02060603020205020403" pitchFamily="18" charset="0"/>
              </a:rPr>
              <a:t> decisions </a:t>
            </a:r>
            <a:r>
              <a:rPr lang="ru-RU" sz="3200" dirty="0" err="1">
                <a:latin typeface="Rockwell" panose="02060603020205020403" pitchFamily="18" charset="0"/>
              </a:rPr>
              <a:t>based</a:t>
            </a:r>
            <a:r>
              <a:rPr lang="ru-RU" sz="3200" dirty="0">
                <a:latin typeface="Rockwell" panose="02060603020205020403" pitchFamily="18" charset="0"/>
              </a:rPr>
              <a:t> </a:t>
            </a:r>
            <a:r>
              <a:rPr lang="ru-RU" sz="3200" dirty="0" err="1">
                <a:latin typeface="Rockwell" panose="02060603020205020403" pitchFamily="18" charset="0"/>
              </a:rPr>
              <a:t>on</a:t>
            </a:r>
            <a:r>
              <a:rPr lang="ru-RU" sz="3200" dirty="0">
                <a:latin typeface="Rockwell" panose="02060603020205020403" pitchFamily="18" charset="0"/>
              </a:rPr>
              <a:t> </a:t>
            </a:r>
            <a:r>
              <a:rPr lang="ru-RU" sz="3200" dirty="0" err="1">
                <a:latin typeface="Rockwell" panose="02060603020205020403" pitchFamily="18" charset="0"/>
              </a:rPr>
              <a:t>incorrect</a:t>
            </a:r>
            <a:r>
              <a:rPr lang="ru-RU" sz="3200" dirty="0">
                <a:latin typeface="Rockwell" panose="02060603020205020403" pitchFamily="18" charset="0"/>
              </a:rPr>
              <a:t> data </a:t>
            </a:r>
            <a:r>
              <a:rPr lang="ru-RU" sz="3200" dirty="0" err="1">
                <a:latin typeface="Rockwell" panose="02060603020205020403" pitchFamily="18" charset="0"/>
              </a:rPr>
              <a:t>may</a:t>
            </a:r>
            <a:r>
              <a:rPr lang="ru-RU" sz="3200" dirty="0">
                <a:latin typeface="Rockwell" panose="02060603020205020403" pitchFamily="18" charset="0"/>
              </a:rPr>
              <a:t> </a:t>
            </a:r>
            <a:r>
              <a:rPr lang="ru-RU" sz="3200" dirty="0" err="1">
                <a:latin typeface="Rockwell" panose="02060603020205020403" pitchFamily="18" charset="0"/>
              </a:rPr>
              <a:t>seriously</a:t>
            </a:r>
            <a:r>
              <a:rPr lang="ru-RU" sz="3200" dirty="0">
                <a:latin typeface="Rockwell" panose="02060603020205020403" pitchFamily="18" charset="0"/>
              </a:rPr>
              <a:t> affect the demographic processes in the region.</a:t>
            </a:r>
          </a:p>
          <a:p>
            <a:pPr algn="just"/>
            <a:r>
              <a:rPr lang="en-US" sz="3200" dirty="0">
                <a:latin typeface="Rockwell" panose="02060603020205020403" pitchFamily="18" charset="0"/>
              </a:rPr>
              <a:t>Thus, it is necessary to protect the e-demographic DSS from various types of cyber threats.</a:t>
            </a:r>
            <a:r>
              <a:rPr lang="ru-RU" sz="3200" dirty="0">
                <a:latin typeface="Rockwell" panose="02060603020205020403" pitchFamily="18" charset="0"/>
              </a:rPr>
              <a:t> </a:t>
            </a:r>
          </a:p>
        </p:txBody>
      </p:sp>
      <p:sp>
        <p:nvSpPr>
          <p:cNvPr id="34" name="Прямоугольник 33"/>
          <p:cNvSpPr/>
          <p:nvPr/>
        </p:nvSpPr>
        <p:spPr>
          <a:xfrm>
            <a:off x="1540671" y="41781733"/>
            <a:ext cx="16164000" cy="7217360"/>
          </a:xfrm>
          <a:prstGeom prst="rect">
            <a:avLst/>
          </a:prstGeom>
        </p:spPr>
        <p:txBody>
          <a:bodyPr wrap="square">
            <a:spAutoFit/>
          </a:bodyPr>
          <a:lstStyle/>
          <a:p>
            <a:pPr algn="just"/>
            <a:r>
              <a:rPr lang="en-US" sz="3200" dirty="0">
                <a:latin typeface="Rockwell" panose="02060603020205020403" pitchFamily="18" charset="0"/>
              </a:rPr>
              <a:t>One of the characteristics of Industry 4.0 is the presence of cyber-physical systems based on new technologies and trends. With the introduction of Industry 4.0 technologies important economic transformations are taking place. Cyber-physical systems contribute to the development of safety, productivity, comfort and human health. In connection with the implementation of projects for the development and implementation of Industry 4.0 technologies, significant demographic changes are inevitable in various sectors of demography. Key demographic changes include:</a:t>
            </a:r>
            <a:endParaRPr lang="ru-RU" sz="3200" dirty="0">
              <a:latin typeface="Rockwell" panose="02060603020205020403" pitchFamily="18" charset="0"/>
            </a:endParaRPr>
          </a:p>
          <a:p>
            <a:pPr indent="544513" algn="just">
              <a:lnSpc>
                <a:spcPts val="4200"/>
              </a:lnSpc>
            </a:pPr>
            <a:r>
              <a:rPr lang="en-US" sz="3200" dirty="0">
                <a:latin typeface="Rockwell" panose="02060603020205020403" pitchFamily="18" charset="0"/>
              </a:rPr>
              <a:t>•</a:t>
            </a:r>
            <a:r>
              <a:rPr lang="ru-RU" sz="3200" dirty="0">
                <a:latin typeface="Rockwell" panose="02060603020205020403" pitchFamily="18" charset="0"/>
              </a:rPr>
              <a:t> </a:t>
            </a:r>
            <a:r>
              <a:rPr lang="en-US" sz="3200" dirty="0">
                <a:latin typeface="Rockwell" panose="02060603020205020403" pitchFamily="18" charset="0"/>
              </a:rPr>
              <a:t>population aging;</a:t>
            </a:r>
            <a:endParaRPr lang="ru-RU" sz="3200" dirty="0">
              <a:latin typeface="Rockwell" panose="02060603020205020403" pitchFamily="18" charset="0"/>
            </a:endParaRPr>
          </a:p>
          <a:p>
            <a:pPr indent="536575" algn="just">
              <a:lnSpc>
                <a:spcPts val="4200"/>
              </a:lnSpc>
            </a:pPr>
            <a:r>
              <a:rPr lang="en-US" sz="3200" dirty="0">
                <a:latin typeface="Rockwell" panose="02060603020205020403" pitchFamily="18" charset="0"/>
              </a:rPr>
              <a:t>• increase in life expectancy;</a:t>
            </a:r>
            <a:endParaRPr lang="ru-RU" sz="3200" dirty="0">
              <a:latin typeface="Rockwell" panose="02060603020205020403" pitchFamily="18" charset="0"/>
            </a:endParaRPr>
          </a:p>
          <a:p>
            <a:pPr indent="536575" algn="just">
              <a:lnSpc>
                <a:spcPts val="4200"/>
              </a:lnSpc>
            </a:pPr>
            <a:r>
              <a:rPr lang="en-US" sz="3200" dirty="0">
                <a:latin typeface="Rockwell" panose="02060603020205020403" pitchFamily="18" charset="0"/>
              </a:rPr>
              <a:t>• urbanization of the population;</a:t>
            </a:r>
            <a:endParaRPr lang="ru-RU" sz="3200" dirty="0">
              <a:latin typeface="Rockwell" panose="02060603020205020403" pitchFamily="18" charset="0"/>
            </a:endParaRPr>
          </a:p>
          <a:p>
            <a:pPr indent="536575" algn="just">
              <a:lnSpc>
                <a:spcPts val="4200"/>
              </a:lnSpc>
            </a:pPr>
            <a:r>
              <a:rPr lang="en-US" sz="3200" dirty="0">
                <a:latin typeface="Rockwell" panose="02060603020205020403" pitchFamily="18" charset="0"/>
              </a:rPr>
              <a:t>• an increase in the level of education </a:t>
            </a:r>
            <a:endParaRPr lang="ru-RU" sz="3200" dirty="0">
              <a:latin typeface="Rockwell" panose="02060603020205020403" pitchFamily="18" charset="0"/>
            </a:endParaRPr>
          </a:p>
          <a:p>
            <a:pPr indent="536575" algn="just">
              <a:lnSpc>
                <a:spcPts val="4200"/>
              </a:lnSpc>
            </a:pPr>
            <a:r>
              <a:rPr lang="ru-RU" sz="3200" dirty="0">
                <a:latin typeface="Rockwell" panose="02060603020205020403" pitchFamily="18" charset="0"/>
              </a:rPr>
              <a:t>   </a:t>
            </a:r>
            <a:r>
              <a:rPr lang="en-US" sz="3200" dirty="0">
                <a:latin typeface="Rockwell" panose="02060603020205020403" pitchFamily="18" charset="0"/>
              </a:rPr>
              <a:t>of the population, etc.</a:t>
            </a:r>
            <a:endParaRPr lang="ru-RU" sz="3200" dirty="0">
              <a:latin typeface="Rockwell" panose="02060603020205020403" pitchFamily="18" charset="0"/>
            </a:endParaRPr>
          </a:p>
          <a:p>
            <a:pPr indent="536575" algn="just"/>
            <a:endParaRPr lang="ru-RU" sz="3200" dirty="0">
              <a:latin typeface="Rockwell" panose="02060603020205020403" pitchFamily="18" charset="0"/>
            </a:endParaRPr>
          </a:p>
          <a:p>
            <a:pPr indent="536575" algn="just"/>
            <a:endParaRPr lang="ru-RU" sz="3200" dirty="0">
              <a:latin typeface="Rockwell" panose="02060603020205020403" pitchFamily="18" charset="0"/>
            </a:endParaRPr>
          </a:p>
        </p:txBody>
      </p:sp>
      <p:sp>
        <p:nvSpPr>
          <p:cNvPr id="42" name="Прямоугольник 41"/>
          <p:cNvSpPr/>
          <p:nvPr/>
        </p:nvSpPr>
        <p:spPr>
          <a:xfrm>
            <a:off x="18393319" y="8051213"/>
            <a:ext cx="16377987" cy="12403395"/>
          </a:xfrm>
          <a:prstGeom prst="rect">
            <a:avLst/>
          </a:prstGeom>
          <a:ln>
            <a:noFill/>
          </a:ln>
        </p:spPr>
        <p:txBody>
          <a:bodyPr wrap="square">
            <a:spAutoFit/>
          </a:bodyPr>
          <a:lstStyle/>
          <a:p>
            <a:pPr algn="just"/>
            <a:r>
              <a:rPr lang="ru-RU" sz="3200" dirty="0">
                <a:latin typeface="Rockwell" panose="02060603020205020403" pitchFamily="18" charset="0"/>
              </a:rPr>
              <a:t>Some changes </a:t>
            </a:r>
            <a:r>
              <a:rPr lang="en-US" sz="3200" dirty="0">
                <a:latin typeface="Rockwell" panose="02060603020205020403" pitchFamily="18" charset="0"/>
              </a:rPr>
              <a:t>occurring </a:t>
            </a:r>
            <a:r>
              <a:rPr lang="ru-RU" sz="3200" dirty="0">
                <a:latin typeface="Rockwell" panose="02060603020205020403" pitchFamily="18" charset="0"/>
              </a:rPr>
              <a:t>in </a:t>
            </a:r>
            <a:r>
              <a:rPr lang="en-US" sz="3200" dirty="0">
                <a:latin typeface="Rockwell" panose="02060603020205020403" pitchFamily="18" charset="0"/>
              </a:rPr>
              <a:t>the </a:t>
            </a:r>
            <a:r>
              <a:rPr lang="ru-RU" sz="3200" dirty="0">
                <a:latin typeface="Rockwell" panose="02060603020205020403" pitchFamily="18" charset="0"/>
              </a:rPr>
              <a:t>demographic processes are associated with </a:t>
            </a:r>
            <a:r>
              <a:rPr lang="en-US" sz="3200" dirty="0">
                <a:latin typeface="Rockwell" panose="02060603020205020403" pitchFamily="18" charset="0"/>
              </a:rPr>
              <a:t>the </a:t>
            </a:r>
            <a:r>
              <a:rPr lang="ru-RU" sz="3200" dirty="0">
                <a:latin typeface="Rockwell" panose="02060603020205020403" pitchFamily="18" charset="0"/>
              </a:rPr>
              <a:t>changes in the labor market. These include the following</a:t>
            </a:r>
            <a:r>
              <a:rPr lang="en-US" sz="3200" dirty="0">
                <a:latin typeface="Rockwell" panose="02060603020205020403" pitchFamily="18" charset="0"/>
              </a:rPr>
              <a:t>s</a:t>
            </a:r>
            <a:r>
              <a:rPr lang="ru-RU" sz="3200" dirty="0">
                <a:latin typeface="Rockwell" panose="02060603020205020403" pitchFamily="18" charset="0"/>
              </a:rPr>
              <a:t>:</a:t>
            </a:r>
          </a:p>
          <a:p>
            <a:pPr indent="725488" algn="just"/>
            <a:r>
              <a:rPr lang="ru-RU" sz="3200" dirty="0">
                <a:latin typeface="Rockwell" panose="02060603020205020403" pitchFamily="18" charset="0"/>
              </a:rPr>
              <a:t>• release of personnel;</a:t>
            </a:r>
          </a:p>
          <a:p>
            <a:pPr indent="725488" algn="just"/>
            <a:r>
              <a:rPr lang="ru-RU" sz="3200" dirty="0">
                <a:latin typeface="Rockwell" panose="02060603020205020403" pitchFamily="18" charset="0"/>
              </a:rPr>
              <a:t>• development of new forms of employment;</a:t>
            </a:r>
          </a:p>
          <a:p>
            <a:pPr indent="725488" algn="just"/>
            <a:r>
              <a:rPr lang="ru-RU" sz="3200" dirty="0">
                <a:latin typeface="Rockwell" panose="02060603020205020403" pitchFamily="18" charset="0"/>
              </a:rPr>
              <a:t>• intellectualization of labor;</a:t>
            </a:r>
          </a:p>
          <a:p>
            <a:pPr indent="725488" algn="just"/>
            <a:r>
              <a:rPr lang="ru-RU" sz="3200" dirty="0">
                <a:latin typeface="Rockwell" panose="02060603020205020403" pitchFamily="18" charset="0"/>
              </a:rPr>
              <a:t>• an increase in educated unemployment;</a:t>
            </a:r>
          </a:p>
          <a:p>
            <a:pPr indent="725488" algn="just"/>
            <a:r>
              <a:rPr lang="ru-RU" sz="3200" dirty="0">
                <a:latin typeface="Rockwell" panose="02060603020205020403" pitchFamily="18" charset="0"/>
              </a:rPr>
              <a:t>• development of self-employment;</a:t>
            </a:r>
          </a:p>
          <a:p>
            <a:pPr indent="725488" algn="just"/>
            <a:r>
              <a:rPr lang="ru-RU" sz="3200" dirty="0">
                <a:latin typeface="Rockwell" panose="02060603020205020403" pitchFamily="18" charset="0"/>
              </a:rPr>
              <a:t>• development of multiple employment, </a:t>
            </a:r>
            <a:r>
              <a:rPr lang="ru-RU" sz="3200" dirty="0" err="1">
                <a:latin typeface="Rockwell" panose="02060603020205020403" pitchFamily="18" charset="0"/>
              </a:rPr>
              <a:t>etc</a:t>
            </a:r>
            <a:r>
              <a:rPr lang="ru-RU" sz="3200" dirty="0">
                <a:latin typeface="Rockwell" panose="02060603020205020403" pitchFamily="18" charset="0"/>
              </a:rPr>
              <a:t>. [5].</a:t>
            </a:r>
          </a:p>
          <a:p>
            <a:pPr algn="just"/>
            <a:r>
              <a:rPr lang="en-US" sz="3200" dirty="0">
                <a:latin typeface="Rockwell" panose="02060603020205020403" pitchFamily="18" charset="0"/>
              </a:rPr>
              <a:t>In the era of Industry 4.0, first of all, IT workers, programmers, engineers, etc. are required. Besides, in computer science, mathematics and engineering, men dominate. This demand for technical skills can cause gender inequality. </a:t>
            </a:r>
            <a:endParaRPr lang="ru-RU" sz="3200" dirty="0">
              <a:latin typeface="Rockwell" panose="02060603020205020403" pitchFamily="18" charset="0"/>
            </a:endParaRPr>
          </a:p>
          <a:p>
            <a:pPr algn="just"/>
            <a:r>
              <a:rPr lang="en-US" sz="3200" dirty="0">
                <a:latin typeface="Rockwell" panose="02060603020205020403" pitchFamily="18" charset="0"/>
              </a:rPr>
              <a:t>All these demographic changes are inevitable in the era of the formation and development of Industry 4.0 technologies.</a:t>
            </a:r>
            <a:endParaRPr lang="ru-RU" sz="3200" dirty="0">
              <a:latin typeface="Rockwell" panose="02060603020205020403" pitchFamily="18" charset="0"/>
            </a:endParaRPr>
          </a:p>
          <a:p>
            <a:pPr algn="just"/>
            <a:r>
              <a:rPr lang="en-US" sz="3200" dirty="0">
                <a:latin typeface="Rockwell" panose="02060603020205020403" pitchFamily="18" charset="0"/>
              </a:rPr>
              <a:t>However,</a:t>
            </a:r>
            <a:r>
              <a:rPr lang="ru-RU" sz="3200" dirty="0">
                <a:latin typeface="Rockwell" panose="02060603020205020403" pitchFamily="18" charset="0"/>
              </a:rPr>
              <a:t> there is another aspect of the influence of Industry 4.0 on demographic processes. There are many data sources in </a:t>
            </a:r>
            <a:r>
              <a:rPr lang="en-US" sz="3200" dirty="0" smtClean="0">
                <a:latin typeface="Rockwell" panose="02060603020205020403" pitchFamily="18" charset="0"/>
              </a:rPr>
              <a:t>e-</a:t>
            </a:r>
            <a:r>
              <a:rPr lang="ru-RU" sz="3200" dirty="0" smtClean="0">
                <a:latin typeface="Rockwell" panose="02060603020205020403" pitchFamily="18" charset="0"/>
              </a:rPr>
              <a:t>demographic </a:t>
            </a:r>
            <a:r>
              <a:rPr lang="ru-RU" sz="3200" dirty="0">
                <a:latin typeface="Rockwell" panose="02060603020205020403" pitchFamily="18" charset="0"/>
              </a:rPr>
              <a:t>DSS, which means an increase in the number of connections, and, consequently, the use of </a:t>
            </a:r>
            <a:r>
              <a:rPr lang="ru-RU" sz="3200" dirty="0" err="1">
                <a:latin typeface="Rockwell" panose="02060603020205020403" pitchFamily="18" charset="0"/>
              </a:rPr>
              <a:t>standard</a:t>
            </a:r>
            <a:r>
              <a:rPr lang="ru-RU" sz="3200" dirty="0">
                <a:latin typeface="Rockwell" panose="02060603020205020403" pitchFamily="18" charset="0"/>
              </a:rPr>
              <a:t> connection protocols that Industry 4.0 assumes. Thus, the need to protect the key systems of organizations from cyber threats</a:t>
            </a:r>
            <a:r>
              <a:rPr lang="en-US" sz="3200" dirty="0">
                <a:latin typeface="Rockwell" panose="02060603020205020403" pitchFamily="18" charset="0"/>
              </a:rPr>
              <a:t> </a:t>
            </a:r>
            <a:r>
              <a:rPr lang="ru-RU" sz="3200" dirty="0">
                <a:latin typeface="Rockwell" panose="02060603020205020403" pitchFamily="18" charset="0"/>
              </a:rPr>
              <a:t>becomes obvious. Therefore, secure connections and reliable approaches to managing access to systems are indispensable in the design and use of information systems. Damage, alteration or destruction of data by cybercriminals in the D</a:t>
            </a:r>
            <a:r>
              <a:rPr lang="en-US" sz="3200" dirty="0">
                <a:latin typeface="Rockwell" panose="02060603020205020403" pitchFamily="18" charset="0"/>
              </a:rPr>
              <a:t>W</a:t>
            </a:r>
            <a:r>
              <a:rPr lang="ru-RU" sz="3200" dirty="0">
                <a:latin typeface="Rockwell" panose="02060603020205020403" pitchFamily="18" charset="0"/>
              </a:rPr>
              <a:t> of e-demographic DSS can completely change the demographic picture provided by OLAP cubes. Obviously, this will lead to negative consequences for the analysis of this data </a:t>
            </a:r>
            <a:r>
              <a:rPr lang="ru-RU" sz="3200" dirty="0" err="1">
                <a:latin typeface="Rockwell" panose="02060603020205020403" pitchFamily="18" charset="0"/>
              </a:rPr>
              <a:t>by</a:t>
            </a:r>
            <a:r>
              <a:rPr lang="ru-RU" sz="3200" dirty="0">
                <a:latin typeface="Rockwell" panose="02060603020205020403" pitchFamily="18" charset="0"/>
              </a:rPr>
              <a:t> decision-makers in the field of demography. As a result, in the field of demography, the wrong decisions will </a:t>
            </a:r>
            <a:r>
              <a:rPr lang="ru-RU" sz="3200" dirty="0" err="1">
                <a:latin typeface="Rockwell" panose="02060603020205020403" pitchFamily="18" charset="0"/>
              </a:rPr>
              <a:t>be</a:t>
            </a:r>
            <a:r>
              <a:rPr lang="ru-RU" sz="3200" dirty="0">
                <a:latin typeface="Rockwell" panose="02060603020205020403" pitchFamily="18" charset="0"/>
              </a:rPr>
              <a:t> </a:t>
            </a:r>
            <a:r>
              <a:rPr lang="ru-RU" sz="3200" dirty="0" err="1">
                <a:latin typeface="Rockwell" panose="02060603020205020403" pitchFamily="18" charset="0"/>
              </a:rPr>
              <a:t>made</a:t>
            </a:r>
            <a:r>
              <a:rPr lang="ru-RU" sz="3200" dirty="0">
                <a:latin typeface="Rockwell" panose="02060603020205020403" pitchFamily="18" charset="0"/>
              </a:rPr>
              <a:t>, and this</a:t>
            </a:r>
            <a:r>
              <a:rPr lang="en-US" sz="3200" dirty="0">
                <a:latin typeface="Rockwell" panose="02060603020205020403" pitchFamily="18" charset="0"/>
              </a:rPr>
              <a:t> </a:t>
            </a:r>
            <a:r>
              <a:rPr lang="ru-RU" sz="3200" dirty="0">
                <a:latin typeface="Rockwell" panose="02060603020205020403" pitchFamily="18" charset="0"/>
              </a:rPr>
              <a:t>will affect the demographic processes in the region.</a:t>
            </a:r>
          </a:p>
        </p:txBody>
      </p:sp>
      <p:sp>
        <p:nvSpPr>
          <p:cNvPr id="97" name="Rounded Rectangle 23"/>
          <p:cNvSpPr/>
          <p:nvPr/>
        </p:nvSpPr>
        <p:spPr>
          <a:xfrm>
            <a:off x="18274592" y="20562096"/>
            <a:ext cx="16560000" cy="12348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117" b="1" dirty="0" err="1">
                <a:solidFill>
                  <a:schemeClr val="bg1"/>
                </a:solidFill>
                <a:latin typeface="Arial Black" panose="020B0A04020102020204" pitchFamily="34" charset="0"/>
              </a:rPr>
              <a:t>Cybersecurity</a:t>
            </a:r>
            <a:r>
              <a:rPr lang="en-US" sz="4117" b="1" dirty="0">
                <a:solidFill>
                  <a:schemeClr val="bg1"/>
                </a:solidFill>
                <a:latin typeface="Arial Black" panose="020B0A04020102020204" pitchFamily="34" charset="0"/>
              </a:rPr>
              <a:t> of e-demographic DSS and Industry 4.0.</a:t>
            </a:r>
          </a:p>
        </p:txBody>
      </p:sp>
      <p:sp>
        <p:nvSpPr>
          <p:cNvPr id="44" name="Прямоугольник 43"/>
          <p:cNvSpPr/>
          <p:nvPr/>
        </p:nvSpPr>
        <p:spPr>
          <a:xfrm>
            <a:off x="18470059" y="21856864"/>
            <a:ext cx="16560000" cy="7971413"/>
          </a:xfrm>
          <a:prstGeom prst="rect">
            <a:avLst/>
          </a:prstGeom>
        </p:spPr>
        <p:txBody>
          <a:bodyPr wrap="square">
            <a:spAutoFit/>
          </a:bodyPr>
          <a:lstStyle/>
          <a:p>
            <a:pPr algn="just">
              <a:spcAft>
                <a:spcPts val="0"/>
              </a:spcAft>
            </a:pPr>
            <a:r>
              <a:rPr lang="en-US" sz="3200" dirty="0">
                <a:latin typeface="Rockwell" panose="02060603020205020403" pitchFamily="18" charset="0"/>
              </a:rPr>
              <a:t>Recent research shows that the number of different systems facing cyber threats is growing steadily. Note that the growth in the number of detected incidents in the second half of 2020 is strongly influenced by COVID-19 compared to 2019, the number of hacked records increased by 50%. In total, 20,120,074,547 records were hacked in 2020 [6]. Providing the cybersecurity of the e-demographic DSS is a major challenge. First of all, it is necessary to be able to identify cyber incidents. The main forms of cyberattacks on systems include malware, cyber ransomware, mediation attacks, vulnerability attacks, DDoS attacks [7]. However, in the era of Industry 4.0, there are also potential types of cyberattacks that are difficult to predict at this time. They are the consequences of the use of the latest technologies, such as artificial intelligence, neuro- and nanotechnology, etc. In the context of Industry 4.0, cloud services are widely used</a:t>
            </a:r>
            <a:r>
              <a:rPr lang="ru-RU" sz="3200" dirty="0">
                <a:latin typeface="Rockwell" panose="02060603020205020403" pitchFamily="18" charset="0"/>
              </a:rPr>
              <a:t> </a:t>
            </a:r>
            <a:r>
              <a:rPr lang="en-US" sz="3200" dirty="0">
                <a:latin typeface="Rockwell" panose="02060603020205020403" pitchFamily="18" charset="0"/>
              </a:rPr>
              <a:t>as well. To gain access to the cloud, attackers mainly use malware, cross-cloud attacks, denial of service, attacks on computing resources, social engineering methods, etc. In order to secure the data of e-demographic DSS when using these technologies, it is necessary to take the following actions: encrypt data; use strong passwords and multi-factor authentication; carefully read the SSL (Secure Sockets Layer) certificate,</a:t>
            </a:r>
            <a:r>
              <a:rPr lang="ru-RU" sz="3200" dirty="0">
                <a:latin typeface="Rockwell" panose="02060603020205020403" pitchFamily="18" charset="0"/>
              </a:rPr>
              <a:t> </a:t>
            </a:r>
            <a:r>
              <a:rPr lang="en-US" sz="3200" dirty="0">
                <a:latin typeface="Rockwell" panose="02060603020205020403" pitchFamily="18" charset="0"/>
              </a:rPr>
              <a:t>etc. [8].</a:t>
            </a:r>
            <a:endParaRPr lang="ru-RU" sz="3200" dirty="0">
              <a:latin typeface="Rockwell" panose="02060603020205020403" pitchFamily="18" charset="0"/>
            </a:endParaRPr>
          </a:p>
        </p:txBody>
      </p:sp>
      <p:pic>
        <p:nvPicPr>
          <p:cNvPr id="5" name="Picture 2" descr="http://profil.adu.by/pluginfile.php/2137/mod_book/chapter/4322/%D0%A0%D0%B8%D1%81.%2048-1.%20%D0%98%D0%B7%D0%BC%D0%B5%D0%BD%D0%B5%D0%BD%D0%B8%D1%8F%20%D0%B2%D0%BE%D0%B7%D1%80%D0%B0%D1%81%D1%82%D0%BD%D0%BE%D0%B9%20%D1%81%D1%82%D1%80%D1%83%D0%BA%D1%82%D1%83%D1%80%D1%8B%20%D0%BD%D0%B0%D1%81%D0%B5%D0%BB%D0%B5%D0%BD%D0%B8%D1%8F%20%D0%BC%D0%B8%D1%80%D0%B0%20%D0%B2%D0%BE%20%D0%B2%D1%82%D0%BE%D1%80%D0%BE%D0%B9%20%D0%BF%D0%BE%D0%BB%D0%BE%D0%B2%D0%B8%D0%BD%D0%B5%20%D0%A5%D0%A5%20%D0%B2%D0%B5%D0%BA%D0%B0.jpg"/>
          <p:cNvPicPr>
            <a:picLocks noChangeAspect="1" noChangeArrowheads="1"/>
          </p:cNvPicPr>
          <p:nvPr/>
        </p:nvPicPr>
        <p:blipFill rotWithShape="1">
          <a:blip r:embed="rId13">
            <a:extLst>
              <a:ext uri="{28A0092B-C50C-407E-A947-70E740481C1C}">
                <a14:useLocalDpi xmlns:a14="http://schemas.microsoft.com/office/drawing/2010/main" val="0"/>
              </a:ext>
            </a:extLst>
          </a:blip>
          <a:srcRect l="13186" t="8137" r="12529"/>
          <a:stretch/>
        </p:blipFill>
        <p:spPr bwMode="auto">
          <a:xfrm>
            <a:off x="11986691" y="45307059"/>
            <a:ext cx="5325755" cy="3301213"/>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Группа 17"/>
          <p:cNvGrpSpPr/>
          <p:nvPr/>
        </p:nvGrpSpPr>
        <p:grpSpPr>
          <a:xfrm>
            <a:off x="10698739" y="15490308"/>
            <a:ext cx="6076950" cy="7304880"/>
            <a:chOff x="10698739" y="15490308"/>
            <a:chExt cx="6076950" cy="7304880"/>
          </a:xfrm>
        </p:grpSpPr>
        <p:pic>
          <p:nvPicPr>
            <p:cNvPr id="1026" name="Picture 2" descr="Applying Industry 4.0 in Plastics Processing » Plastics Business"/>
            <p:cNvPicPr>
              <a:picLocks noChangeAspect="1" noChangeArrowheads="1"/>
            </p:cNvPicPr>
            <p:nvPr/>
          </p:nvPicPr>
          <p:blipFill rotWithShape="1">
            <a:blip r:embed="rId14">
              <a:extLst>
                <a:ext uri="{28A0092B-C50C-407E-A947-70E740481C1C}">
                  <a14:useLocalDpi xmlns:a14="http://schemas.microsoft.com/office/drawing/2010/main" val="0"/>
                </a:ext>
              </a:extLst>
            </a:blip>
            <a:srcRect t="10899" b="12922"/>
            <a:stretch/>
          </p:blipFill>
          <p:spPr bwMode="auto">
            <a:xfrm>
              <a:off x="11278794" y="15490308"/>
              <a:ext cx="4945609" cy="235469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DEMOGRAPHY"/>
            <p:cNvPicPr>
              <a:picLocks noChangeAspect="1" noChangeArrowheads="1"/>
            </p:cNvPicPr>
            <p:nvPr/>
          </p:nvPicPr>
          <p:blipFill rotWithShape="1">
            <a:blip r:embed="rId15">
              <a:extLst>
                <a:ext uri="{28A0092B-C50C-407E-A947-70E740481C1C}">
                  <a14:useLocalDpi xmlns:a14="http://schemas.microsoft.com/office/drawing/2010/main" val="0"/>
                </a:ext>
              </a:extLst>
            </a:blip>
            <a:srcRect b="28997"/>
            <a:stretch/>
          </p:blipFill>
          <p:spPr bwMode="auto">
            <a:xfrm>
              <a:off x="10698739" y="19555660"/>
              <a:ext cx="6076950" cy="3239528"/>
            </a:xfrm>
            <a:prstGeom prst="rect">
              <a:avLst/>
            </a:prstGeom>
            <a:noFill/>
            <a:extLst>
              <a:ext uri="{909E8E84-426E-40DD-AFC4-6F175D3DCCD1}">
                <a14:hiddenFill xmlns:a14="http://schemas.microsoft.com/office/drawing/2010/main">
                  <a:solidFill>
                    <a:srgbClr val="FFFFFF"/>
                  </a:solidFill>
                </a14:hiddenFill>
              </a:ext>
            </a:extLst>
          </p:spPr>
        </p:pic>
        <p:sp>
          <p:nvSpPr>
            <p:cNvPr id="11" name="Стрелка вниз 10"/>
            <p:cNvSpPr/>
            <p:nvPr/>
          </p:nvSpPr>
          <p:spPr>
            <a:xfrm>
              <a:off x="13382346" y="18247139"/>
              <a:ext cx="406296" cy="12046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pic>
        <p:nvPicPr>
          <p:cNvPr id="6" name="Picture 2" descr="Закон о самозанятых: даст ли он развитие туристическому фрилансу? |  Туристические новости от Турпрома"/>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501432" y="8981647"/>
            <a:ext cx="4281822" cy="28545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2416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4418</TotalTime>
  <Words>1457</Words>
  <Application>Microsoft Office PowerPoint</Application>
  <PresentationFormat>Произвольный</PresentationFormat>
  <Paragraphs>74</Paragraphs>
  <Slides>1</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vt:i4>
      </vt:variant>
    </vt:vector>
  </HeadingPairs>
  <TitlesOfParts>
    <vt:vector size="9" baseType="lpstr">
      <vt:lpstr>SimSun</vt:lpstr>
      <vt:lpstr>Arial</vt:lpstr>
      <vt:lpstr>Arial Black</vt:lpstr>
      <vt:lpstr>Calibri</vt:lpstr>
      <vt:lpstr>Calibri Light</vt:lpstr>
      <vt:lpstr>Rockwell</vt:lpstr>
      <vt:lpstr>Times New Roman</vt:lpstr>
      <vt:lpstr>Office Theme</vt:lpstr>
      <vt:lpstr>Презентация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Ramiz</dc:creator>
  <cp:lastModifiedBy>Gulya</cp:lastModifiedBy>
  <cp:revision>299</cp:revision>
  <cp:lastPrinted>2021-10-06T08:14:14Z</cp:lastPrinted>
  <dcterms:created xsi:type="dcterms:W3CDTF">2021-09-17T10:13:40Z</dcterms:created>
  <dcterms:modified xsi:type="dcterms:W3CDTF">2021-10-21T06:47:52Z</dcterms:modified>
</cp:coreProperties>
</file>