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7" r:id="rId2"/>
  </p:sldIdLst>
  <p:sldSz cx="35999738"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06" autoAdjust="0"/>
  </p:normalViewPr>
  <p:slideViewPr>
    <p:cSldViewPr snapToGrid="0">
      <p:cViewPr>
        <p:scale>
          <a:sx n="91" d="100"/>
          <a:sy n="91" d="100"/>
        </p:scale>
        <p:origin x="-11724" y="-239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7002AA24-4227-4643-8EFD-38232ACC4629}" type="datetimeFigureOut">
              <a:rPr lang="en-US" smtClean="0"/>
              <a:t>10/14/2021</a:t>
            </a:fld>
            <a:endParaRPr lang="en-US"/>
          </a:p>
        </p:txBody>
      </p:sp>
      <p:sp>
        <p:nvSpPr>
          <p:cNvPr id="4" name="Slide Image Placeholder 3"/>
          <p:cNvSpPr>
            <a:spLocks noGrp="1" noRot="1" noChangeAspect="1"/>
          </p:cNvSpPr>
          <p:nvPr>
            <p:ph type="sldImg" idx="2"/>
          </p:nvPr>
        </p:nvSpPr>
        <p:spPr>
          <a:xfrm>
            <a:off x="2343150" y="1143000"/>
            <a:ext cx="2171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937F-9CFA-4295-88E4-8C5AA33FB4CB}" type="slidenum">
              <a:rPr lang="en-US" smtClean="0"/>
              <a:t>‹#›</a:t>
            </a:fld>
            <a:endParaRPr lang="en-US"/>
          </a:p>
        </p:txBody>
      </p:sp>
    </p:spTree>
    <p:extLst>
      <p:ext uri="{BB962C8B-B14F-4D97-AF65-F5344CB8AC3E}">
        <p14:creationId xmlns:p14="http://schemas.microsoft.com/office/powerpoint/2010/main" val="3436734823"/>
      </p:ext>
    </p:extLst>
  </p:cSld>
  <p:clrMap bg1="lt1" tx1="dk1" bg2="lt2" tx2="dk2" accent1="accent1" accent2="accent2" accent3="accent3" accent4="accent4" accent5="accent5" accent6="accent6" hlink="hlink" folHlink="folHlink"/>
  <p:notesStyle>
    <a:lvl1pPr marL="0" algn="l" defTabSz="1080942" rtl="0" eaLnBrk="1" latinLnBrk="0" hangingPunct="1">
      <a:defRPr sz="1419" kern="1200">
        <a:solidFill>
          <a:schemeClr val="tx1"/>
        </a:solidFill>
        <a:latin typeface="+mn-lt"/>
        <a:ea typeface="+mn-ea"/>
        <a:cs typeface="+mn-cs"/>
      </a:defRPr>
    </a:lvl1pPr>
    <a:lvl2pPr marL="540471" algn="l" defTabSz="1080942" rtl="0" eaLnBrk="1" latinLnBrk="0" hangingPunct="1">
      <a:defRPr sz="1419" kern="1200">
        <a:solidFill>
          <a:schemeClr val="tx1"/>
        </a:solidFill>
        <a:latin typeface="+mn-lt"/>
        <a:ea typeface="+mn-ea"/>
        <a:cs typeface="+mn-cs"/>
      </a:defRPr>
    </a:lvl2pPr>
    <a:lvl3pPr marL="1080942" algn="l" defTabSz="1080942" rtl="0" eaLnBrk="1" latinLnBrk="0" hangingPunct="1">
      <a:defRPr sz="1419" kern="1200">
        <a:solidFill>
          <a:schemeClr val="tx1"/>
        </a:solidFill>
        <a:latin typeface="+mn-lt"/>
        <a:ea typeface="+mn-ea"/>
        <a:cs typeface="+mn-cs"/>
      </a:defRPr>
    </a:lvl3pPr>
    <a:lvl4pPr marL="1621415" algn="l" defTabSz="1080942" rtl="0" eaLnBrk="1" latinLnBrk="0" hangingPunct="1">
      <a:defRPr sz="1419" kern="1200">
        <a:solidFill>
          <a:schemeClr val="tx1"/>
        </a:solidFill>
        <a:latin typeface="+mn-lt"/>
        <a:ea typeface="+mn-ea"/>
        <a:cs typeface="+mn-cs"/>
      </a:defRPr>
    </a:lvl4pPr>
    <a:lvl5pPr marL="2161886" algn="l" defTabSz="1080942" rtl="0" eaLnBrk="1" latinLnBrk="0" hangingPunct="1">
      <a:defRPr sz="1419" kern="1200">
        <a:solidFill>
          <a:schemeClr val="tx1"/>
        </a:solidFill>
        <a:latin typeface="+mn-lt"/>
        <a:ea typeface="+mn-ea"/>
        <a:cs typeface="+mn-cs"/>
      </a:defRPr>
    </a:lvl5pPr>
    <a:lvl6pPr marL="2702357" algn="l" defTabSz="1080942" rtl="0" eaLnBrk="1" latinLnBrk="0" hangingPunct="1">
      <a:defRPr sz="1419" kern="1200">
        <a:solidFill>
          <a:schemeClr val="tx1"/>
        </a:solidFill>
        <a:latin typeface="+mn-lt"/>
        <a:ea typeface="+mn-ea"/>
        <a:cs typeface="+mn-cs"/>
      </a:defRPr>
    </a:lvl6pPr>
    <a:lvl7pPr marL="3242829" algn="l" defTabSz="1080942" rtl="0" eaLnBrk="1" latinLnBrk="0" hangingPunct="1">
      <a:defRPr sz="1419" kern="1200">
        <a:solidFill>
          <a:schemeClr val="tx1"/>
        </a:solidFill>
        <a:latin typeface="+mn-lt"/>
        <a:ea typeface="+mn-ea"/>
        <a:cs typeface="+mn-cs"/>
      </a:defRPr>
    </a:lvl7pPr>
    <a:lvl8pPr marL="3783301" algn="l" defTabSz="1080942" rtl="0" eaLnBrk="1" latinLnBrk="0" hangingPunct="1">
      <a:defRPr sz="1419" kern="1200">
        <a:solidFill>
          <a:schemeClr val="tx1"/>
        </a:solidFill>
        <a:latin typeface="+mn-lt"/>
        <a:ea typeface="+mn-ea"/>
        <a:cs typeface="+mn-cs"/>
      </a:defRPr>
    </a:lvl8pPr>
    <a:lvl9pPr marL="4323772" algn="l" defTabSz="1080942" rtl="0" eaLnBrk="1" latinLnBrk="0" hangingPunct="1">
      <a:defRPr sz="141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5" y="8366292"/>
            <a:ext cx="30599777" cy="17797565"/>
          </a:xfrm>
        </p:spPr>
        <p:txBody>
          <a:bodyPr anchor="b"/>
          <a:lstStyle>
            <a:lvl1pPr algn="ctr">
              <a:defRPr sz="23620"/>
            </a:lvl1pPr>
          </a:lstStyle>
          <a:p>
            <a:r>
              <a:rPr lang="en-US" smtClean="0"/>
              <a:t>Click to edit Master title style</a:t>
            </a:r>
            <a:endParaRPr lang="en-US" dirty="0"/>
          </a:p>
        </p:txBody>
      </p:sp>
      <p:sp>
        <p:nvSpPr>
          <p:cNvPr id="3" name="Subtitle 2"/>
          <p:cNvSpPr>
            <a:spLocks noGrp="1"/>
          </p:cNvSpPr>
          <p:nvPr>
            <p:ph type="subTitle" idx="1"/>
          </p:nvPr>
        </p:nvSpPr>
        <p:spPr>
          <a:xfrm>
            <a:off x="4499967" y="26850193"/>
            <a:ext cx="26999804" cy="12342326"/>
          </a:xfrm>
        </p:spPr>
        <p:txBody>
          <a:bodyPr/>
          <a:lstStyle>
            <a:lvl1pPr marL="0" indent="0" algn="ctr">
              <a:buNone/>
              <a:defRPr sz="9449"/>
            </a:lvl1pPr>
            <a:lvl2pPr marL="1799866" indent="0" algn="ctr">
              <a:buNone/>
              <a:defRPr sz="7874"/>
            </a:lvl2pPr>
            <a:lvl3pPr marL="3599733" indent="0" algn="ctr">
              <a:buNone/>
              <a:defRPr sz="7087"/>
            </a:lvl3pPr>
            <a:lvl4pPr marL="5399599" indent="0" algn="ctr">
              <a:buNone/>
              <a:defRPr sz="6299"/>
            </a:lvl4pPr>
            <a:lvl5pPr marL="7199468" indent="0" algn="ctr">
              <a:buNone/>
              <a:defRPr sz="6299"/>
            </a:lvl5pPr>
            <a:lvl6pPr marL="8999334" indent="0" algn="ctr">
              <a:buNone/>
              <a:defRPr sz="6299"/>
            </a:lvl6pPr>
            <a:lvl7pPr marL="10799200" indent="0" algn="ctr">
              <a:buNone/>
              <a:defRPr sz="6299"/>
            </a:lvl7pPr>
            <a:lvl8pPr marL="12599068" indent="0" algn="ctr">
              <a:buNone/>
              <a:defRPr sz="6299"/>
            </a:lvl8pPr>
            <a:lvl9pPr marL="14398934" indent="0" algn="ctr">
              <a:buNone/>
              <a:defRPr sz="62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1458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339527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2721712"/>
            <a:ext cx="7762444" cy="433224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74984" y="2721712"/>
            <a:ext cx="22837334" cy="4332240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1919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32625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234" y="12744689"/>
            <a:ext cx="31049774" cy="21264779"/>
          </a:xfrm>
        </p:spPr>
        <p:txBody>
          <a:bodyPr anchor="b"/>
          <a:lstStyle>
            <a:lvl1pPr>
              <a:defRPr sz="23620"/>
            </a:lvl1pPr>
          </a:lstStyle>
          <a:p>
            <a:r>
              <a:rPr lang="en-US" smtClean="0"/>
              <a:t>Click to edit Master title style</a:t>
            </a:r>
            <a:endParaRPr lang="en-US" dirty="0"/>
          </a:p>
        </p:txBody>
      </p:sp>
      <p:sp>
        <p:nvSpPr>
          <p:cNvPr id="3" name="Text Placeholder 2"/>
          <p:cNvSpPr>
            <a:spLocks noGrp="1"/>
          </p:cNvSpPr>
          <p:nvPr>
            <p:ph type="body" idx="1"/>
          </p:nvPr>
        </p:nvSpPr>
        <p:spPr>
          <a:xfrm>
            <a:off x="2456234" y="34210643"/>
            <a:ext cx="31049774" cy="11182643"/>
          </a:xfrm>
        </p:spPr>
        <p:txBody>
          <a:bodyPr/>
          <a:lstStyle>
            <a:lvl1pPr marL="0" indent="0">
              <a:buNone/>
              <a:defRPr sz="9449">
                <a:solidFill>
                  <a:schemeClr val="tx1"/>
                </a:solidFill>
              </a:defRPr>
            </a:lvl1pPr>
            <a:lvl2pPr marL="1799866" indent="0">
              <a:buNone/>
              <a:defRPr sz="7874">
                <a:solidFill>
                  <a:schemeClr val="tx1">
                    <a:tint val="75000"/>
                  </a:schemeClr>
                </a:solidFill>
              </a:defRPr>
            </a:lvl2pPr>
            <a:lvl3pPr marL="3599733" indent="0">
              <a:buNone/>
              <a:defRPr sz="7087">
                <a:solidFill>
                  <a:schemeClr val="tx1">
                    <a:tint val="75000"/>
                  </a:schemeClr>
                </a:solidFill>
              </a:defRPr>
            </a:lvl3pPr>
            <a:lvl4pPr marL="5399599" indent="0">
              <a:buNone/>
              <a:defRPr sz="6299">
                <a:solidFill>
                  <a:schemeClr val="tx1">
                    <a:tint val="75000"/>
                  </a:schemeClr>
                </a:solidFill>
              </a:defRPr>
            </a:lvl4pPr>
            <a:lvl5pPr marL="7199468" indent="0">
              <a:buNone/>
              <a:defRPr sz="6299">
                <a:solidFill>
                  <a:schemeClr val="tx1">
                    <a:tint val="75000"/>
                  </a:schemeClr>
                </a:solidFill>
              </a:defRPr>
            </a:lvl5pPr>
            <a:lvl6pPr marL="8999334" indent="0">
              <a:buNone/>
              <a:defRPr sz="6299">
                <a:solidFill>
                  <a:schemeClr val="tx1">
                    <a:tint val="75000"/>
                  </a:schemeClr>
                </a:solidFill>
              </a:defRPr>
            </a:lvl6pPr>
            <a:lvl7pPr marL="10799200" indent="0">
              <a:buNone/>
              <a:defRPr sz="6299">
                <a:solidFill>
                  <a:schemeClr val="tx1">
                    <a:tint val="75000"/>
                  </a:schemeClr>
                </a:solidFill>
              </a:defRPr>
            </a:lvl7pPr>
            <a:lvl8pPr marL="12599068" indent="0">
              <a:buNone/>
              <a:defRPr sz="6299">
                <a:solidFill>
                  <a:schemeClr val="tx1">
                    <a:tint val="75000"/>
                  </a:schemeClr>
                </a:solidFill>
              </a:defRPr>
            </a:lvl8pPr>
            <a:lvl9pPr marL="14398934" indent="0">
              <a:buNone/>
              <a:defRPr sz="629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22ECA-011F-4E4F-A40A-145F7D47DF85}"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39431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74986" y="13608517"/>
            <a:ext cx="15299889" cy="3243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224871" y="13608517"/>
            <a:ext cx="15299889" cy="3243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22ECA-011F-4E4F-A40A-145F7D47DF85}"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44108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9671" y="2721722"/>
            <a:ext cx="31049774" cy="98809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479675" y="12531672"/>
            <a:ext cx="15229574"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smtClean="0"/>
              <a:t>Edit Master text styles</a:t>
            </a:r>
          </a:p>
        </p:txBody>
      </p:sp>
      <p:sp>
        <p:nvSpPr>
          <p:cNvPr id="4" name="Content Placeholder 3"/>
          <p:cNvSpPr>
            <a:spLocks noGrp="1"/>
          </p:cNvSpPr>
          <p:nvPr>
            <p:ph sz="half" idx="2"/>
          </p:nvPr>
        </p:nvSpPr>
        <p:spPr>
          <a:xfrm>
            <a:off x="2479675" y="18673254"/>
            <a:ext cx="15229574" cy="27465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224869" y="12531672"/>
            <a:ext cx="15304578"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smtClean="0"/>
              <a:t>Edit Master text styles</a:t>
            </a:r>
          </a:p>
        </p:txBody>
      </p:sp>
      <p:sp>
        <p:nvSpPr>
          <p:cNvPr id="6" name="Content Placeholder 5"/>
          <p:cNvSpPr>
            <a:spLocks noGrp="1"/>
          </p:cNvSpPr>
          <p:nvPr>
            <p:ph sz="quarter" idx="4"/>
          </p:nvPr>
        </p:nvSpPr>
        <p:spPr>
          <a:xfrm>
            <a:off x="18224869" y="18673254"/>
            <a:ext cx="15304578" cy="27465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22ECA-011F-4E4F-A40A-145F7D47DF85}"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8460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22ECA-011F-4E4F-A40A-145F7D47DF85}"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91024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22ECA-011F-4E4F-A40A-145F7D47DF85}"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67090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smtClean="0"/>
              <a:t>Click to edit Master title style</a:t>
            </a:r>
            <a:endParaRPr lang="en-US" dirty="0"/>
          </a:p>
        </p:txBody>
      </p:sp>
      <p:sp>
        <p:nvSpPr>
          <p:cNvPr id="3" name="Content Placeholder 2"/>
          <p:cNvSpPr>
            <a:spLocks noGrp="1"/>
          </p:cNvSpPr>
          <p:nvPr>
            <p:ph idx="1"/>
          </p:nvPr>
        </p:nvSpPr>
        <p:spPr>
          <a:xfrm>
            <a:off x="15304582" y="7360446"/>
            <a:ext cx="18224867" cy="36328810"/>
          </a:xfrm>
        </p:spPr>
        <p:txBody>
          <a:bodyPr/>
          <a:lstStyle>
            <a:lvl1pPr>
              <a:defRPr sz="12597"/>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smtClean="0"/>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16711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304582" y="7360446"/>
            <a:ext cx="18224867" cy="36328810"/>
          </a:xfrm>
        </p:spPr>
        <p:txBody>
          <a:bodyPr anchor="t"/>
          <a:lstStyle>
            <a:lvl1pPr marL="0" indent="0">
              <a:buNone/>
              <a:defRPr sz="12597"/>
            </a:lvl1pPr>
            <a:lvl2pPr marL="1799866" indent="0">
              <a:buNone/>
              <a:defRPr sz="11024"/>
            </a:lvl2pPr>
            <a:lvl3pPr marL="3599733" indent="0">
              <a:buNone/>
              <a:defRPr sz="9449"/>
            </a:lvl3pPr>
            <a:lvl4pPr marL="5399599" indent="0">
              <a:buNone/>
              <a:defRPr sz="7874"/>
            </a:lvl4pPr>
            <a:lvl5pPr marL="7199468" indent="0">
              <a:buNone/>
              <a:defRPr sz="7874"/>
            </a:lvl5pPr>
            <a:lvl6pPr marL="8999334" indent="0">
              <a:buNone/>
              <a:defRPr sz="7874"/>
            </a:lvl6pPr>
            <a:lvl7pPr marL="10799200" indent="0">
              <a:buNone/>
              <a:defRPr sz="7874"/>
            </a:lvl7pPr>
            <a:lvl8pPr marL="12599068" indent="0">
              <a:buNone/>
              <a:defRPr sz="7874"/>
            </a:lvl8pPr>
            <a:lvl9pPr marL="14398934" indent="0">
              <a:buNone/>
              <a:defRPr sz="7874"/>
            </a:lvl9pPr>
          </a:lstStyle>
          <a:p>
            <a:r>
              <a:rPr lang="en-US" smtClean="0"/>
              <a:t>Click icon to add picture</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smtClean="0"/>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99752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2721722"/>
            <a:ext cx="31049774" cy="9880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74982" y="13608517"/>
            <a:ext cx="31049774" cy="324355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74985" y="47381306"/>
            <a:ext cx="8099941" cy="2721704"/>
          </a:xfrm>
          <a:prstGeom prst="rect">
            <a:avLst/>
          </a:prstGeom>
        </p:spPr>
        <p:txBody>
          <a:bodyPr vert="horz" lIns="91440" tIns="45720" rIns="91440" bIns="45720" rtlCol="0" anchor="ctr"/>
          <a:lstStyle>
            <a:lvl1pPr algn="l">
              <a:defRPr sz="4724">
                <a:solidFill>
                  <a:schemeClr val="tx1">
                    <a:tint val="75000"/>
                  </a:schemeClr>
                </a:solidFill>
              </a:defRPr>
            </a:lvl1pPr>
          </a:lstStyle>
          <a:p>
            <a:fld id="{4D322ECA-011F-4E4F-A40A-145F7D47DF85}" type="datetimeFigureOut">
              <a:rPr lang="en-US" smtClean="0"/>
              <a:t>10/14/2021</a:t>
            </a:fld>
            <a:endParaRPr lang="en-US"/>
          </a:p>
        </p:txBody>
      </p:sp>
      <p:sp>
        <p:nvSpPr>
          <p:cNvPr id="5" name="Footer Placeholder 4"/>
          <p:cNvSpPr>
            <a:spLocks noGrp="1"/>
          </p:cNvSpPr>
          <p:nvPr>
            <p:ph type="ftr" sz="quarter" idx="3"/>
          </p:nvPr>
        </p:nvSpPr>
        <p:spPr>
          <a:xfrm>
            <a:off x="11924913" y="47381306"/>
            <a:ext cx="12149912" cy="2721704"/>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7" y="47381306"/>
            <a:ext cx="8099941" cy="2721704"/>
          </a:xfrm>
          <a:prstGeom prst="rect">
            <a:avLst/>
          </a:prstGeom>
        </p:spPr>
        <p:txBody>
          <a:bodyPr vert="horz" lIns="91440" tIns="45720" rIns="91440" bIns="45720" rtlCol="0" anchor="ctr"/>
          <a:lstStyle>
            <a:lvl1pPr algn="r">
              <a:defRPr sz="4724">
                <a:solidFill>
                  <a:schemeClr val="tx1">
                    <a:tint val="75000"/>
                  </a:schemeClr>
                </a:solidFill>
              </a:defRPr>
            </a:lvl1pPr>
          </a:lstStyle>
          <a:p>
            <a:fld id="{7F740AF5-F4BD-4E04-8FA9-A7767FE3CF70}" type="slidenum">
              <a:rPr lang="en-US" smtClean="0"/>
              <a:t>‹#›</a:t>
            </a:fld>
            <a:endParaRPr lang="en-US"/>
          </a:p>
        </p:txBody>
      </p:sp>
    </p:spTree>
    <p:extLst>
      <p:ext uri="{BB962C8B-B14F-4D97-AF65-F5344CB8AC3E}">
        <p14:creationId xmlns:p14="http://schemas.microsoft.com/office/powerpoint/2010/main" val="3816485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59973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32" indent="-899932" algn="l" defTabSz="359973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801" indent="-899932" algn="l" defTabSz="359973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667" indent="-899932" algn="l" defTabSz="359973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534"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4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2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135"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0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88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733" rtl="0" eaLnBrk="1" latinLnBrk="0" hangingPunct="1">
        <a:defRPr sz="7087" kern="1200">
          <a:solidFill>
            <a:schemeClr val="tx1"/>
          </a:solidFill>
          <a:latin typeface="+mn-lt"/>
          <a:ea typeface="+mn-ea"/>
          <a:cs typeface="+mn-cs"/>
        </a:defRPr>
      </a:lvl1pPr>
      <a:lvl2pPr marL="1799866" algn="l" defTabSz="3599733" rtl="0" eaLnBrk="1" latinLnBrk="0" hangingPunct="1">
        <a:defRPr sz="7087" kern="1200">
          <a:solidFill>
            <a:schemeClr val="tx1"/>
          </a:solidFill>
          <a:latin typeface="+mn-lt"/>
          <a:ea typeface="+mn-ea"/>
          <a:cs typeface="+mn-cs"/>
        </a:defRPr>
      </a:lvl2pPr>
      <a:lvl3pPr marL="3599733" algn="l" defTabSz="3599733" rtl="0" eaLnBrk="1" latinLnBrk="0" hangingPunct="1">
        <a:defRPr sz="7087" kern="1200">
          <a:solidFill>
            <a:schemeClr val="tx1"/>
          </a:solidFill>
          <a:latin typeface="+mn-lt"/>
          <a:ea typeface="+mn-ea"/>
          <a:cs typeface="+mn-cs"/>
        </a:defRPr>
      </a:lvl3pPr>
      <a:lvl4pPr marL="5399599" algn="l" defTabSz="3599733" rtl="0" eaLnBrk="1" latinLnBrk="0" hangingPunct="1">
        <a:defRPr sz="7087" kern="1200">
          <a:solidFill>
            <a:schemeClr val="tx1"/>
          </a:solidFill>
          <a:latin typeface="+mn-lt"/>
          <a:ea typeface="+mn-ea"/>
          <a:cs typeface="+mn-cs"/>
        </a:defRPr>
      </a:lvl4pPr>
      <a:lvl5pPr marL="7199468" algn="l" defTabSz="3599733" rtl="0" eaLnBrk="1" latinLnBrk="0" hangingPunct="1">
        <a:defRPr sz="7087" kern="1200">
          <a:solidFill>
            <a:schemeClr val="tx1"/>
          </a:solidFill>
          <a:latin typeface="+mn-lt"/>
          <a:ea typeface="+mn-ea"/>
          <a:cs typeface="+mn-cs"/>
        </a:defRPr>
      </a:lvl5pPr>
      <a:lvl6pPr marL="8999334" algn="l" defTabSz="3599733" rtl="0" eaLnBrk="1" latinLnBrk="0" hangingPunct="1">
        <a:defRPr sz="7087" kern="1200">
          <a:solidFill>
            <a:schemeClr val="tx1"/>
          </a:solidFill>
          <a:latin typeface="+mn-lt"/>
          <a:ea typeface="+mn-ea"/>
          <a:cs typeface="+mn-cs"/>
        </a:defRPr>
      </a:lvl6pPr>
      <a:lvl7pPr marL="10799200" algn="l" defTabSz="3599733" rtl="0" eaLnBrk="1" latinLnBrk="0" hangingPunct="1">
        <a:defRPr sz="7087" kern="1200">
          <a:solidFill>
            <a:schemeClr val="tx1"/>
          </a:solidFill>
          <a:latin typeface="+mn-lt"/>
          <a:ea typeface="+mn-ea"/>
          <a:cs typeface="+mn-cs"/>
        </a:defRPr>
      </a:lvl7pPr>
      <a:lvl8pPr marL="12599068" algn="l" defTabSz="3599733" rtl="0" eaLnBrk="1" latinLnBrk="0" hangingPunct="1">
        <a:defRPr sz="7087" kern="1200">
          <a:solidFill>
            <a:schemeClr val="tx1"/>
          </a:solidFill>
          <a:latin typeface="+mn-lt"/>
          <a:ea typeface="+mn-ea"/>
          <a:cs typeface="+mn-cs"/>
        </a:defRPr>
      </a:lvl8pPr>
      <a:lvl9pPr marL="14398934" algn="l" defTabSz="359973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849970" y="10151962"/>
            <a:ext cx="16285542" cy="123517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53" name="Rounded Rectangle 52"/>
          <p:cNvSpPr/>
          <p:nvPr/>
        </p:nvSpPr>
        <p:spPr>
          <a:xfrm>
            <a:off x="18782237" y="15096001"/>
            <a:ext cx="16092650" cy="130075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itle 3"/>
          <p:cNvSpPr>
            <a:spLocks noGrp="1"/>
          </p:cNvSpPr>
          <p:nvPr>
            <p:ph type="title"/>
          </p:nvPr>
        </p:nvSpPr>
        <p:spPr>
          <a:xfrm>
            <a:off x="-57150" y="194310"/>
            <a:ext cx="35999738" cy="9801225"/>
          </a:xfrm>
          <a:prstGeom prst="rect">
            <a:avLst/>
          </a:prstGeom>
          <a:solidFill>
            <a:schemeClr val="tx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ctr"/>
            <a:r>
              <a:rPr lang="en-US" sz="10800" b="1" dirty="0">
                <a:solidFill>
                  <a:schemeClr val="bg1"/>
                </a:solidFill>
                <a:latin typeface="Arial Black" panose="020B0A04020102020204" pitchFamily="34" charset="0"/>
                <a:ea typeface="Calibri" panose="020F0502020204030204" pitchFamily="34" charset="0"/>
              </a:rPr>
              <a:t>Issues and prospects of application of artificial intelligence in Internet advertising</a:t>
            </a:r>
            <a:r>
              <a:rPr lang="en-US" sz="15600" b="1" dirty="0">
                <a:latin typeface="Times New Roman" panose="02020603050405020304" pitchFamily="18" charset="0"/>
                <a:cs typeface="Times New Roman" panose="02020603050405020304" pitchFamily="18" charset="0"/>
              </a:rPr>
              <a:t/>
            </a:r>
            <a:br>
              <a:rPr lang="en-US" sz="15600" b="1" dirty="0">
                <a:latin typeface="Times New Roman" panose="02020603050405020304" pitchFamily="18" charset="0"/>
                <a:cs typeface="Times New Roman" panose="02020603050405020304" pitchFamily="18" charset="0"/>
              </a:rPr>
            </a:br>
            <a:r>
              <a:rPr lang="en-US" sz="17300" dirty="0" smtClean="0">
                <a:solidFill>
                  <a:schemeClr val="bg1"/>
                </a:solidFill>
                <a:latin typeface="Arial Black" panose="020B0A04020102020204" pitchFamily="34" charset="0"/>
              </a:rPr>
              <a:t/>
            </a:r>
            <a:br>
              <a:rPr lang="en-US" sz="17300" dirty="0" smtClean="0">
                <a:solidFill>
                  <a:schemeClr val="bg1"/>
                </a:solidFill>
                <a:latin typeface="Arial Black" panose="020B0A04020102020204" pitchFamily="34" charset="0"/>
              </a:rPr>
            </a:br>
            <a:endParaRPr lang="ru-RU" sz="6405" dirty="0">
              <a:solidFill>
                <a:schemeClr val="bg1"/>
              </a:solidFill>
              <a:latin typeface="Rockwell" panose="02060603020205020403" pitchFamily="18" charset="0"/>
              <a:ea typeface="SimSun" panose="02010600030101010101" pitchFamily="2" charset="-122"/>
            </a:endParaRPr>
          </a:p>
        </p:txBody>
      </p:sp>
      <p:sp>
        <p:nvSpPr>
          <p:cNvPr id="5" name="Rectangle 4"/>
          <p:cNvSpPr/>
          <p:nvPr/>
        </p:nvSpPr>
        <p:spPr>
          <a:xfrm>
            <a:off x="5555675" y="5853121"/>
            <a:ext cx="22488087" cy="3079305"/>
          </a:xfrm>
          <a:prstGeom prst="rect">
            <a:avLst/>
          </a:prstGeom>
          <a:solidFill>
            <a:schemeClr val="tx2">
              <a:lumMod val="60000"/>
              <a:lumOff val="40000"/>
            </a:schemeClr>
          </a:solidFill>
        </p:spPr>
        <p:txBody>
          <a:bodyPr wrap="square">
            <a:spAutoFit/>
          </a:bodyPr>
          <a:lstStyle/>
          <a:p>
            <a:pPr algn="ctr"/>
            <a:r>
              <a:rPr lang="az-Latn-AZ" sz="6600" dirty="0">
                <a:solidFill>
                  <a:schemeClr val="bg1"/>
                </a:solidFill>
                <a:latin typeface="Times New Roman" panose="02020603050405020304" pitchFamily="18" charset="0"/>
                <a:cs typeface="Times New Roman" panose="02020603050405020304" pitchFamily="18" charset="0"/>
              </a:rPr>
              <a:t>Kamala Hash</a:t>
            </a:r>
            <a:r>
              <a:rPr lang="en-US" sz="6600" dirty="0" err="1">
                <a:solidFill>
                  <a:schemeClr val="bg1"/>
                </a:solidFill>
                <a:latin typeface="Times New Roman" panose="02020603050405020304" pitchFamily="18" charset="0"/>
                <a:cs typeface="Times New Roman" panose="02020603050405020304" pitchFamily="18" charset="0"/>
              </a:rPr>
              <a:t>i</a:t>
            </a:r>
            <a:r>
              <a:rPr lang="az-Latn-AZ" sz="6600" dirty="0">
                <a:solidFill>
                  <a:schemeClr val="bg1"/>
                </a:solidFill>
                <a:latin typeface="Times New Roman" panose="02020603050405020304" pitchFamily="18" charset="0"/>
                <a:cs typeface="Times New Roman" panose="02020603050405020304" pitchFamily="18" charset="0"/>
              </a:rPr>
              <a:t>mova </a:t>
            </a:r>
            <a:endParaRPr lang="en-US" sz="6600" dirty="0">
              <a:solidFill>
                <a:schemeClr val="bg1"/>
              </a:solidFill>
              <a:latin typeface="Times New Roman" panose="02020603050405020304" pitchFamily="18" charset="0"/>
              <a:cs typeface="Times New Roman" panose="02020603050405020304" pitchFamily="18" charset="0"/>
            </a:endParaRPr>
          </a:p>
          <a:p>
            <a:pPr algn="ctr"/>
            <a:r>
              <a:rPr lang="en-US" sz="6405" dirty="0" smtClean="0">
                <a:solidFill>
                  <a:schemeClr val="bg1"/>
                </a:solidFill>
                <a:latin typeface="Rockwell" panose="02060603020205020403" pitchFamily="18" charset="0"/>
                <a:ea typeface="SimSun" panose="02010600030101010101" pitchFamily="2" charset="-122"/>
              </a:rPr>
              <a:t>Institute </a:t>
            </a:r>
            <a:r>
              <a:rPr lang="en-US" sz="6405" dirty="0">
                <a:solidFill>
                  <a:schemeClr val="bg1"/>
                </a:solidFill>
                <a:latin typeface="Rockwell" panose="02060603020205020403" pitchFamily="18" charset="0"/>
                <a:ea typeface="SimSun" panose="02010600030101010101" pitchFamily="2" charset="-122"/>
              </a:rPr>
              <a:t>Information Technology ANAS, Baku, </a:t>
            </a:r>
            <a:r>
              <a:rPr lang="en-US" sz="6405" dirty="0" smtClean="0">
                <a:solidFill>
                  <a:schemeClr val="bg1"/>
                </a:solidFill>
                <a:latin typeface="Rockwell" panose="02060603020205020403" pitchFamily="18" charset="0"/>
                <a:ea typeface="SimSun" panose="02010600030101010101" pitchFamily="2" charset="-122"/>
              </a:rPr>
              <a:t>Azerbaijan</a:t>
            </a:r>
            <a:endParaRPr lang="az-Latn-AZ" sz="6405" dirty="0" smtClean="0">
              <a:solidFill>
                <a:schemeClr val="bg1"/>
              </a:solidFill>
              <a:latin typeface="Rockwell" panose="02060603020205020403" pitchFamily="18" charset="0"/>
              <a:ea typeface="SimSun" panose="02010600030101010101" pitchFamily="2" charset="-122"/>
            </a:endParaRPr>
          </a:p>
          <a:p>
            <a:pPr algn="ctr"/>
            <a:r>
              <a:rPr lang="en-US" sz="6405" dirty="0">
                <a:solidFill>
                  <a:schemeClr val="bg1"/>
                </a:solidFill>
                <a:latin typeface="Rockwell" panose="02060603020205020403" pitchFamily="18" charset="0"/>
                <a:ea typeface="SimSun" panose="02010600030101010101" pitchFamily="2" charset="-122"/>
              </a:rPr>
              <a:t>h</a:t>
            </a:r>
            <a:r>
              <a:rPr lang="az-Latn-AZ" sz="6405" dirty="0" smtClean="0">
                <a:solidFill>
                  <a:schemeClr val="bg1"/>
                </a:solidFill>
                <a:latin typeface="Rockwell" panose="02060603020205020403" pitchFamily="18" charset="0"/>
                <a:ea typeface="SimSun" panose="02010600030101010101" pitchFamily="2" charset="-122"/>
              </a:rPr>
              <a:t>ashimovakama</a:t>
            </a:r>
            <a:r>
              <a:rPr lang="en-US" sz="6405" dirty="0" smtClean="0">
                <a:solidFill>
                  <a:schemeClr val="bg1"/>
                </a:solidFill>
                <a:latin typeface="Rockwell" panose="02060603020205020403" pitchFamily="18" charset="0"/>
                <a:ea typeface="SimSun" panose="02010600030101010101" pitchFamily="2" charset="-122"/>
              </a:rPr>
              <a:t>@gmail.com</a:t>
            </a:r>
            <a:endParaRPr lang="ru-RU" sz="6405" dirty="0">
              <a:solidFill>
                <a:schemeClr val="bg1"/>
              </a:solidFill>
              <a:latin typeface="Rockwell" panose="02060603020205020403" pitchFamily="18" charset="0"/>
              <a:ea typeface="SimSun" panose="02010600030101010101" pitchFamily="2" charset="-122"/>
            </a:endParaRPr>
          </a:p>
        </p:txBody>
      </p:sp>
      <p:sp>
        <p:nvSpPr>
          <p:cNvPr id="9" name="Rectangle 8"/>
          <p:cNvSpPr/>
          <p:nvPr/>
        </p:nvSpPr>
        <p:spPr>
          <a:xfrm>
            <a:off x="967435" y="11373373"/>
            <a:ext cx="11295507" cy="15050274"/>
          </a:xfrm>
          <a:prstGeom prst="rect">
            <a:avLst/>
          </a:prstGeom>
        </p:spPr>
        <p:txBody>
          <a:bodyPr wrap="square">
            <a:spAutoFit/>
          </a:bodyPr>
          <a:lstStyle/>
          <a:p>
            <a:pPr algn="just"/>
            <a:r>
              <a:rPr lang="az-Latn-AZ" sz="3600" dirty="0">
                <a:latin typeface="Rockwell" panose="02060603020205020403" pitchFamily="18" charset="0"/>
              </a:rPr>
              <a:t>Artificial intelligence plays a special role in new technologies used to develop advertising and marketing. Artificial intelligence, which plays a special role in improving the effectiveness of advertising and marketing, has had its say in the business market, and this process continues. A quick search for any product in Internet search engines is an indispensable process for the marketing market. With the help of artificial intelligence, it is possible to present the required product or service in a timely manner, at a high level, taking into account the individual characteristics of the customer using virtual environments and street advertising. In the modern world of cyber-physical systems, machines created using intelligent algorithms facilitate human labor in almost all areas. Intelligent management of a network of smart billboards AI research in advertising and marketing has a positive impact on economic development. The article discusses the use of artificial intelligence in the field of advertising, the principle of their work, the processes of applying new technologies in this area. In preparing the article, a scientific analysis of the problems on the topic, their solutions, generalization of the results and methods of a systematic approach were used</a:t>
            </a:r>
            <a:r>
              <a:rPr lang="az-Latn-AZ" sz="3600" dirty="0" smtClean="0">
                <a:latin typeface="Rockwell" panose="02060603020205020403" pitchFamily="18" charset="0"/>
              </a:rPr>
              <a:t>.</a:t>
            </a:r>
            <a:endParaRPr lang="en-US" sz="3600" dirty="0">
              <a:latin typeface="Rockwell" panose="02060603020205020403" pitchFamily="18" charset="0"/>
            </a:endParaRPr>
          </a:p>
        </p:txBody>
      </p:sp>
      <p:pic>
        <p:nvPicPr>
          <p:cNvPr id="11" name="Picture 10"/>
          <p:cNvPicPr>
            <a:picLocks noChangeAspect="1"/>
          </p:cNvPicPr>
          <p:nvPr/>
        </p:nvPicPr>
        <p:blipFill>
          <a:blip r:embed="rId2"/>
          <a:stretch>
            <a:fillRect/>
          </a:stretch>
        </p:blipFill>
        <p:spPr>
          <a:xfrm>
            <a:off x="12378383" y="15362372"/>
            <a:ext cx="4677644" cy="3173212"/>
          </a:xfrm>
          <a:prstGeom prst="rect">
            <a:avLst/>
          </a:prstGeom>
        </p:spPr>
      </p:pic>
      <p:sp>
        <p:nvSpPr>
          <p:cNvPr id="12" name="Rounded Rectangle 11"/>
          <p:cNvSpPr/>
          <p:nvPr/>
        </p:nvSpPr>
        <p:spPr>
          <a:xfrm>
            <a:off x="693504" y="25829665"/>
            <a:ext cx="16263926" cy="100735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Latn-AZ" sz="4000" b="1" dirty="0">
                <a:latin typeface="Arial Black" panose="020B0A04020102020204" pitchFamily="34" charset="0"/>
              </a:rPr>
              <a:t>Introduction</a:t>
            </a:r>
            <a:endParaRPr lang="ru-RU" sz="4000" dirty="0">
              <a:latin typeface="Arial Black" panose="020B0A04020102020204" pitchFamily="34" charset="0"/>
            </a:endParaRPr>
          </a:p>
          <a:p>
            <a:pPr algn="ctr"/>
            <a:endParaRPr lang="en-US" sz="2160" dirty="0"/>
          </a:p>
        </p:txBody>
      </p:sp>
      <p:sp>
        <p:nvSpPr>
          <p:cNvPr id="23" name="TextBox 22"/>
          <p:cNvSpPr txBox="1"/>
          <p:nvPr/>
        </p:nvSpPr>
        <p:spPr>
          <a:xfrm>
            <a:off x="693504" y="26868317"/>
            <a:ext cx="11307897" cy="9510296"/>
          </a:xfrm>
          <a:prstGeom prst="rect">
            <a:avLst/>
          </a:prstGeom>
          <a:noFill/>
        </p:spPr>
        <p:txBody>
          <a:bodyPr wrap="square" rtlCol="0">
            <a:spAutoFit/>
          </a:bodyPr>
          <a:lstStyle/>
          <a:p>
            <a:pPr algn="just"/>
            <a:r>
              <a:rPr lang="az-Latn-AZ" sz="3600" dirty="0">
                <a:latin typeface="Rockwell" panose="02060603020205020403" pitchFamily="18" charset="0"/>
              </a:rPr>
              <a:t>The rapid expansion of Industry 4.0 has paved the way for the use of artificial intelligence technologies in advertising and marketing. Marketers with state-of-the-art technology can present the products that users want on time. As a result, both the seller and the buyer were satisfied with the service. With the help of artificial intelligence, product recommendations in advertising cause big changes, play an important role in the shopping process</a:t>
            </a:r>
            <a:r>
              <a:rPr lang="az-Latn-AZ" sz="3600" dirty="0" smtClean="0">
                <a:latin typeface="Rockwell" panose="02060603020205020403" pitchFamily="18" charset="0"/>
              </a:rPr>
              <a:t>.</a:t>
            </a:r>
            <a:r>
              <a:rPr lang="en-US" sz="3600" dirty="0" smtClean="0">
                <a:latin typeface="Rockwell" panose="02060603020205020403" pitchFamily="18" charset="0"/>
              </a:rPr>
              <a:t> </a:t>
            </a:r>
            <a:r>
              <a:rPr lang="az-Latn-AZ" sz="3600" dirty="0" smtClean="0">
                <a:latin typeface="Rockwell" panose="02060603020205020403" pitchFamily="18" charset="0"/>
              </a:rPr>
              <a:t>We </a:t>
            </a:r>
            <a:r>
              <a:rPr lang="az-Latn-AZ" sz="3600" dirty="0">
                <a:latin typeface="Rockwell" panose="02060603020205020403" pitchFamily="18" charset="0"/>
              </a:rPr>
              <a:t>live in an era where artificial intelligence has infiltrated marketing. Currently, artificial intelligence is of great interest, because it is a priority in many areas. Along with online advertising, street advertising occupies a special place. Therefore, the use of artificial intelligence in marketing should be considered as one of the main areas of application. Many companies are spending a lot of money </a:t>
            </a:r>
            <a:r>
              <a:rPr lang="az-Latn-AZ" sz="3600" dirty="0" smtClean="0">
                <a:latin typeface="Rockwell" panose="02060603020205020403" pitchFamily="18" charset="0"/>
              </a:rPr>
              <a:t>on</a:t>
            </a:r>
            <a:endParaRPr lang="ru-RU" sz="3600" dirty="0"/>
          </a:p>
        </p:txBody>
      </p:sp>
      <p:grpSp>
        <p:nvGrpSpPr>
          <p:cNvPr id="24" name="Group 41"/>
          <p:cNvGrpSpPr>
            <a:grpSpLocks/>
          </p:cNvGrpSpPr>
          <p:nvPr/>
        </p:nvGrpSpPr>
        <p:grpSpPr bwMode="auto">
          <a:xfrm>
            <a:off x="12318443" y="29674822"/>
            <a:ext cx="4761666" cy="4442859"/>
            <a:chOff x="2800117" y="3145984"/>
            <a:chExt cx="4004263" cy="3739400"/>
          </a:xfrm>
        </p:grpSpPr>
        <p:sp>
          <p:nvSpPr>
            <p:cNvPr id="25" name="Oval 24"/>
            <p:cNvSpPr/>
            <p:nvPr/>
          </p:nvSpPr>
          <p:spPr>
            <a:xfrm>
              <a:off x="4169788" y="4436362"/>
              <a:ext cx="1195089" cy="1225304"/>
            </a:xfrm>
            <a:prstGeom prst="ellipse">
              <a:avLst/>
            </a:prstGeom>
            <a:solidFill>
              <a:srgbClr val="AE15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a:xfrm>
              <a:off x="5609290" y="4509373"/>
              <a:ext cx="1195090" cy="12237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Oval 26"/>
            <p:cNvSpPr/>
            <p:nvPr/>
          </p:nvSpPr>
          <p:spPr>
            <a:xfrm>
              <a:off x="4817326" y="5661666"/>
              <a:ext cx="1195089" cy="1223718"/>
            </a:xfrm>
            <a:prstGeom prst="ellipse">
              <a:avLst/>
            </a:prstGeom>
            <a:solidFill>
              <a:srgbClr val="FBA3E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Oval 27"/>
            <p:cNvSpPr/>
            <p:nvPr/>
          </p:nvSpPr>
          <p:spPr>
            <a:xfrm>
              <a:off x="3276248" y="5426764"/>
              <a:ext cx="1195090" cy="12237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Oval 28"/>
            <p:cNvSpPr/>
            <p:nvPr/>
          </p:nvSpPr>
          <p:spPr>
            <a:xfrm>
              <a:off x="2800117" y="4225268"/>
              <a:ext cx="1195090" cy="1223717"/>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Oval 29"/>
            <p:cNvSpPr/>
            <p:nvPr/>
          </p:nvSpPr>
          <p:spPr>
            <a:xfrm>
              <a:off x="3663501" y="3145984"/>
              <a:ext cx="1195090" cy="12237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TextBox 3"/>
            <p:cNvSpPr txBox="1">
              <a:spLocks noChangeArrowheads="1"/>
            </p:cNvSpPr>
            <p:nvPr/>
          </p:nvSpPr>
          <p:spPr bwMode="auto">
            <a:xfrm>
              <a:off x="4402955" y="4802034"/>
              <a:ext cx="785596"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sz="1200" b="1" dirty="0">
                  <a:solidFill>
                    <a:schemeClr val="bg1"/>
                  </a:solidFill>
                  <a:latin typeface="Times New Roman" panose="02020603050405020304" pitchFamily="18" charset="0"/>
                  <a:cs typeface="Times New Roman" panose="02020603050405020304" pitchFamily="18" charset="0"/>
                </a:rPr>
                <a:t>Artificial</a:t>
              </a:r>
              <a:endParaRPr lang="ru-RU" sz="1200" b="1" dirty="0">
                <a:solidFill>
                  <a:schemeClr val="bg1"/>
                </a:solidFill>
                <a:latin typeface="Times New Roman" panose="02020603050405020304" pitchFamily="18" charset="0"/>
                <a:cs typeface="Times New Roman" panose="02020603050405020304" pitchFamily="18" charset="0"/>
              </a:endParaRPr>
            </a:p>
            <a:p>
              <a:pPr algn="ctr" eaLnBrk="1" hangingPunct="1"/>
              <a:r>
                <a:rPr lang="az-Latn-AZ" sz="1200" b="1" dirty="0">
                  <a:solidFill>
                    <a:schemeClr val="bg1"/>
                  </a:solidFill>
                  <a:latin typeface="Times New Roman" panose="02020603050405020304" pitchFamily="18" charset="0"/>
                  <a:cs typeface="Times New Roman" panose="02020603050405020304" pitchFamily="18" charset="0"/>
                </a:rPr>
                <a:t>intellect</a:t>
              </a:r>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32" name="TextBox 11"/>
            <p:cNvSpPr txBox="1">
              <a:spLocks noChangeArrowheads="1"/>
            </p:cNvSpPr>
            <p:nvPr/>
          </p:nvSpPr>
          <p:spPr bwMode="auto">
            <a:xfrm>
              <a:off x="3951577" y="3530980"/>
              <a:ext cx="761557" cy="3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a:t>figure</a:t>
              </a:r>
              <a:endParaRPr lang="en-US" b="1">
                <a:latin typeface="Times New Roman" panose="02020603050405020304" pitchFamily="18" charset="0"/>
                <a:cs typeface="Times New Roman" panose="02020603050405020304" pitchFamily="18" charset="0"/>
              </a:endParaRPr>
            </a:p>
          </p:txBody>
        </p:sp>
        <p:sp>
          <p:nvSpPr>
            <p:cNvPr id="33" name="TextBox 12"/>
            <p:cNvSpPr txBox="1">
              <a:spLocks noChangeArrowheads="1"/>
            </p:cNvSpPr>
            <p:nvPr/>
          </p:nvSpPr>
          <p:spPr bwMode="auto">
            <a:xfrm>
              <a:off x="5723805" y="4788441"/>
              <a:ext cx="966690" cy="5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sz="1600" b="1">
                  <a:latin typeface="Times New Roman" panose="02020603050405020304" pitchFamily="18" charset="0"/>
                  <a:cs typeface="Times New Roman" panose="02020603050405020304" pitchFamily="18" charset="0"/>
                </a:rPr>
                <a:t>Machine</a:t>
              </a:r>
              <a:endParaRPr lang="ru-RU" sz="1600" b="1">
                <a:latin typeface="Times New Roman" panose="02020603050405020304" pitchFamily="18" charset="0"/>
                <a:cs typeface="Times New Roman" panose="02020603050405020304" pitchFamily="18" charset="0"/>
              </a:endParaRPr>
            </a:p>
            <a:p>
              <a:pPr algn="ctr" eaLnBrk="1" hangingPunct="1"/>
              <a:r>
                <a:rPr lang="az-Latn-AZ" sz="1600" b="1">
                  <a:latin typeface="Times New Roman" panose="02020603050405020304" pitchFamily="18" charset="0"/>
                  <a:cs typeface="Times New Roman" panose="02020603050405020304" pitchFamily="18" charset="0"/>
                </a:rPr>
                <a:t>learning</a:t>
              </a:r>
              <a:endParaRPr lang="en-US" sz="1600" b="1">
                <a:latin typeface="Times New Roman" panose="02020603050405020304" pitchFamily="18" charset="0"/>
                <a:cs typeface="Times New Roman" panose="02020603050405020304" pitchFamily="18" charset="0"/>
              </a:endParaRPr>
            </a:p>
          </p:txBody>
        </p:sp>
        <p:sp>
          <p:nvSpPr>
            <p:cNvPr id="34" name="TextBox 13"/>
            <p:cNvSpPr txBox="1">
              <a:spLocks noChangeArrowheads="1"/>
            </p:cNvSpPr>
            <p:nvPr/>
          </p:nvSpPr>
          <p:spPr bwMode="auto">
            <a:xfrm>
              <a:off x="4863577" y="5868561"/>
              <a:ext cx="1048358" cy="5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sz="1400" b="1">
                  <a:latin typeface="Times New Roman" panose="02020603050405020304" pitchFamily="18" charset="0"/>
                  <a:cs typeface="Times New Roman" panose="02020603050405020304" pitchFamily="18" charset="0"/>
                </a:rPr>
                <a:t>voice </a:t>
              </a:r>
              <a:endParaRPr lang="ru-RU" sz="1400" b="1">
                <a:latin typeface="Times New Roman" panose="02020603050405020304" pitchFamily="18" charset="0"/>
                <a:cs typeface="Times New Roman" panose="02020603050405020304" pitchFamily="18" charset="0"/>
              </a:endParaRPr>
            </a:p>
            <a:p>
              <a:pPr algn="ctr" eaLnBrk="1" hangingPunct="1"/>
              <a:r>
                <a:rPr lang="az-Latn-AZ" sz="1400" b="1">
                  <a:latin typeface="Times New Roman" panose="02020603050405020304" pitchFamily="18" charset="0"/>
                  <a:cs typeface="Times New Roman" panose="02020603050405020304" pitchFamily="18" charset="0"/>
                </a:rPr>
                <a:t>recognition</a:t>
              </a:r>
              <a:endParaRPr lang="en-US" sz="1400" b="1">
                <a:latin typeface="Times New Roman" panose="02020603050405020304" pitchFamily="18" charset="0"/>
                <a:cs typeface="Times New Roman" panose="02020603050405020304" pitchFamily="18" charset="0"/>
              </a:endParaRPr>
            </a:p>
          </p:txBody>
        </p:sp>
        <p:sp>
          <p:nvSpPr>
            <p:cNvPr id="35" name="TextBox 14"/>
            <p:cNvSpPr txBox="1">
              <a:spLocks noChangeArrowheads="1"/>
            </p:cNvSpPr>
            <p:nvPr/>
          </p:nvSpPr>
          <p:spPr bwMode="auto">
            <a:xfrm>
              <a:off x="3532072" y="5739460"/>
              <a:ext cx="779186" cy="5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sz="1600" b="1">
                  <a:latin typeface="Times New Roman" panose="02020603050405020304" pitchFamily="18" charset="0"/>
                  <a:cs typeface="Times New Roman" panose="02020603050405020304" pitchFamily="18" charset="0"/>
                </a:rPr>
                <a:t>Digital</a:t>
              </a:r>
              <a:endParaRPr lang="ru-RU" sz="1600" b="1">
                <a:latin typeface="Times New Roman" panose="02020603050405020304" pitchFamily="18" charset="0"/>
                <a:cs typeface="Times New Roman" panose="02020603050405020304" pitchFamily="18" charset="0"/>
              </a:endParaRPr>
            </a:p>
            <a:p>
              <a:pPr algn="ctr" eaLnBrk="1" hangingPunct="1"/>
              <a:r>
                <a:rPr lang="az-Latn-AZ" sz="1600" b="1">
                  <a:latin typeface="Times New Roman" panose="02020603050405020304" pitchFamily="18" charset="0"/>
                  <a:cs typeface="Times New Roman" panose="02020603050405020304" pitchFamily="18" charset="0"/>
                </a:rPr>
                <a:t>logic</a:t>
              </a:r>
              <a:endParaRPr lang="en-US" sz="1600" b="1">
                <a:latin typeface="Times New Roman" panose="02020603050405020304" pitchFamily="18" charset="0"/>
                <a:cs typeface="Times New Roman" panose="02020603050405020304" pitchFamily="18" charset="0"/>
              </a:endParaRPr>
            </a:p>
          </p:txBody>
        </p:sp>
        <p:sp>
          <p:nvSpPr>
            <p:cNvPr id="36" name="TextBox 15"/>
            <p:cNvSpPr txBox="1">
              <a:spLocks noChangeArrowheads="1"/>
            </p:cNvSpPr>
            <p:nvPr/>
          </p:nvSpPr>
          <p:spPr bwMode="auto">
            <a:xfrm>
              <a:off x="2898703" y="4500409"/>
              <a:ext cx="1013165" cy="5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sz="1600" b="1">
                  <a:latin typeface="Times New Roman" panose="02020603050405020304" pitchFamily="18" charset="0"/>
                  <a:cs typeface="Times New Roman" panose="02020603050405020304" pitchFamily="18" charset="0"/>
                </a:rPr>
                <a:t>semantic </a:t>
              </a:r>
              <a:endParaRPr lang="en-US" sz="1600" b="1">
                <a:latin typeface="Times New Roman" panose="02020603050405020304" pitchFamily="18" charset="0"/>
                <a:cs typeface="Times New Roman" panose="02020603050405020304" pitchFamily="18" charset="0"/>
              </a:endParaRPr>
            </a:p>
            <a:p>
              <a:pPr algn="ctr" eaLnBrk="1" hangingPunct="1"/>
              <a:r>
                <a:rPr lang="az-Latn-AZ" sz="1600" b="1">
                  <a:latin typeface="Times New Roman" panose="02020603050405020304" pitchFamily="18" charset="0"/>
                  <a:cs typeface="Times New Roman" panose="02020603050405020304" pitchFamily="18" charset="0"/>
                </a:rPr>
                <a:t>analysis</a:t>
              </a:r>
              <a:endParaRPr lang="en-US" sz="1600" b="1">
                <a:latin typeface="Times New Roman" panose="02020603050405020304" pitchFamily="18" charset="0"/>
                <a:cs typeface="Times New Roman" panose="02020603050405020304" pitchFamily="18" charset="0"/>
              </a:endParaRPr>
            </a:p>
          </p:txBody>
        </p:sp>
        <p:sp>
          <p:nvSpPr>
            <p:cNvPr id="37" name="Oval 36"/>
            <p:cNvSpPr/>
            <p:nvPr/>
          </p:nvSpPr>
          <p:spPr>
            <a:xfrm>
              <a:off x="5009365" y="3290417"/>
              <a:ext cx="1195090" cy="12237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TextBox 17"/>
            <p:cNvSpPr txBox="1">
              <a:spLocks noChangeArrowheads="1"/>
            </p:cNvSpPr>
            <p:nvPr/>
          </p:nvSpPr>
          <p:spPr bwMode="auto">
            <a:xfrm>
              <a:off x="5143070" y="3667986"/>
              <a:ext cx="928227" cy="3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z-Latn-AZ">
                  <a:solidFill>
                    <a:schemeClr val="bg1"/>
                  </a:solidFill>
                </a:rPr>
                <a:t>speech</a:t>
              </a:r>
              <a:endParaRPr lang="en-US" b="1">
                <a:solidFill>
                  <a:schemeClr val="bg1"/>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a:off x="4490383" y="4310975"/>
              <a:ext cx="87290" cy="1983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4003142" y="4834745"/>
              <a:ext cx="223782" cy="190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4284059" y="5521994"/>
              <a:ext cx="155536" cy="1015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endCxn id="25" idx="7"/>
            </p:cNvCxnSpPr>
            <p:nvPr/>
          </p:nvCxnSpPr>
          <p:spPr>
            <a:xfrm flipH="1">
              <a:off x="5190295" y="4410967"/>
              <a:ext cx="95226" cy="2047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26" idx="2"/>
            </p:cNvCxnSpPr>
            <p:nvPr/>
          </p:nvCxnSpPr>
          <p:spPr>
            <a:xfrm flipH="1">
              <a:off x="5341070" y="5120438"/>
              <a:ext cx="268220" cy="460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H="1" flipV="1">
              <a:off x="5150618" y="5482315"/>
              <a:ext cx="96813" cy="1999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46" name="Rounded Rectangle 45"/>
          <p:cNvSpPr/>
          <p:nvPr/>
        </p:nvSpPr>
        <p:spPr>
          <a:xfrm>
            <a:off x="849970" y="41037825"/>
            <a:ext cx="16146972" cy="130075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7" name="TextBox 46"/>
          <p:cNvSpPr txBox="1"/>
          <p:nvPr/>
        </p:nvSpPr>
        <p:spPr>
          <a:xfrm>
            <a:off x="739994" y="36325990"/>
            <a:ext cx="16340115" cy="4801314"/>
          </a:xfrm>
          <a:prstGeom prst="rect">
            <a:avLst/>
          </a:prstGeom>
          <a:noFill/>
        </p:spPr>
        <p:txBody>
          <a:bodyPr wrap="square" rtlCol="0">
            <a:spAutoFit/>
          </a:bodyPr>
          <a:lstStyle/>
          <a:p>
            <a:pPr algn="just"/>
            <a:r>
              <a:rPr lang="az-Latn-AZ" sz="3600" dirty="0">
                <a:latin typeface="Rockwell" panose="02060603020205020403" pitchFamily="18" charset="0"/>
              </a:rPr>
              <a:t>research and development of </a:t>
            </a:r>
            <a:r>
              <a:rPr lang="az-Latn-AZ" sz="3600" dirty="0" smtClean="0">
                <a:latin typeface="Rockwell" panose="02060603020205020403" pitchFamily="18" charset="0"/>
              </a:rPr>
              <a:t>artificial intelligence</a:t>
            </a:r>
            <a:r>
              <a:rPr lang="az-Latn-AZ" sz="3600" dirty="0">
                <a:latin typeface="Rockwell" panose="02060603020205020403" pitchFamily="18" charset="0"/>
              </a:rPr>
              <a:t>. </a:t>
            </a:r>
            <a:r>
              <a:rPr lang="az-Latn-AZ" sz="3600" dirty="0" smtClean="0">
                <a:latin typeface="Rockwell" panose="02060603020205020403" pitchFamily="18" charset="0"/>
              </a:rPr>
              <a:t>Some </a:t>
            </a:r>
            <a:r>
              <a:rPr lang="az-Latn-AZ" sz="3600" dirty="0">
                <a:latin typeface="Rockwell" panose="02060603020205020403" pitchFamily="18" charset="0"/>
              </a:rPr>
              <a:t>sources predict that the use of artificial intelligence will reduce the workforce and lead to unemployment, while others predict that this </a:t>
            </a:r>
            <a:r>
              <a:rPr lang="az-Latn-AZ" sz="3600" dirty="0" smtClean="0">
                <a:latin typeface="Rockwell" panose="02060603020205020403" pitchFamily="18" charset="0"/>
              </a:rPr>
              <a:t>will create </a:t>
            </a:r>
            <a:r>
              <a:rPr lang="az-Latn-AZ" sz="3600" dirty="0">
                <a:latin typeface="Rockwell" panose="02060603020205020403" pitchFamily="18" charset="0"/>
              </a:rPr>
              <a:t>great opportunities. If the marketing of advertised products and services is organized well, it will improve the well-being of people and lead to economic growth</a:t>
            </a:r>
            <a:r>
              <a:rPr lang="az-Latn-AZ" sz="3600" dirty="0" smtClean="0">
                <a:latin typeface="Rockwell" panose="02060603020205020403" pitchFamily="18" charset="0"/>
              </a:rPr>
              <a:t>.</a:t>
            </a:r>
            <a:r>
              <a:rPr lang="en-US" sz="3600" dirty="0" smtClean="0">
                <a:latin typeface="Rockwell" panose="02060603020205020403" pitchFamily="18" charset="0"/>
              </a:rPr>
              <a:t> </a:t>
            </a:r>
            <a:r>
              <a:rPr lang="az-Latn-AZ" sz="3600" dirty="0" smtClean="0">
                <a:latin typeface="Rockwell" panose="02060603020205020403" pitchFamily="18" charset="0"/>
              </a:rPr>
              <a:t>The </a:t>
            </a:r>
            <a:r>
              <a:rPr lang="az-Latn-AZ" sz="3600" dirty="0">
                <a:latin typeface="Rockwell" panose="02060603020205020403" pitchFamily="18" charset="0"/>
              </a:rPr>
              <a:t>relevance of this article can be explained not only by the growing popularity of SI, but also by the growing volume of information and the importance of marketing</a:t>
            </a:r>
            <a:r>
              <a:rPr lang="en-US" sz="3600" dirty="0">
                <a:latin typeface="Rockwell" panose="02060603020205020403" pitchFamily="18" charset="0"/>
              </a:rPr>
              <a:t>.</a:t>
            </a:r>
            <a:endParaRPr lang="ru-RU" sz="3600" dirty="0"/>
          </a:p>
          <a:p>
            <a:endParaRPr lang="ru-RU" dirty="0"/>
          </a:p>
        </p:txBody>
      </p:sp>
      <p:sp>
        <p:nvSpPr>
          <p:cNvPr id="48" name="Rectangle 47"/>
          <p:cNvSpPr/>
          <p:nvPr/>
        </p:nvSpPr>
        <p:spPr>
          <a:xfrm>
            <a:off x="20580030" y="15445342"/>
            <a:ext cx="13681395" cy="750975"/>
          </a:xfrm>
          <a:prstGeom prst="rect">
            <a:avLst/>
          </a:prstGeom>
        </p:spPr>
        <p:txBody>
          <a:bodyPr wrap="square">
            <a:spAutoFit/>
          </a:bodyPr>
          <a:lstStyle/>
          <a:p>
            <a:pPr algn="just">
              <a:lnSpc>
                <a:spcPct val="107000"/>
              </a:lnSpc>
              <a:spcAft>
                <a:spcPts val="800"/>
              </a:spcAft>
            </a:pPr>
            <a:r>
              <a:rPr lang="az-Latn-AZ" sz="4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Hyper </a:t>
            </a:r>
            <a:r>
              <a:rPr lang="az-Latn-AZ" sz="4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Individualization and </a:t>
            </a:r>
            <a:r>
              <a:rPr lang="az-Latn-AZ" sz="4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customization</a:t>
            </a:r>
            <a:endParaRPr lang="ru-RU" sz="4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1" name="TextBox 50"/>
          <p:cNvSpPr txBox="1"/>
          <p:nvPr/>
        </p:nvSpPr>
        <p:spPr>
          <a:xfrm>
            <a:off x="8271719" y="10392636"/>
            <a:ext cx="5707527" cy="738664"/>
          </a:xfrm>
          <a:prstGeom prst="rect">
            <a:avLst/>
          </a:prstGeom>
          <a:noFill/>
        </p:spPr>
        <p:txBody>
          <a:bodyPr wrap="square" rtlCol="0">
            <a:spAutoFit/>
          </a:bodyPr>
          <a:lstStyle/>
          <a:p>
            <a:r>
              <a:rPr lang="en-US" sz="4200" b="1" dirty="0" smtClean="0">
                <a:solidFill>
                  <a:schemeClr val="bg1"/>
                </a:solidFill>
                <a:latin typeface="Arial Black" panose="020B0A04020102020204" pitchFamily="34" charset="0"/>
              </a:rPr>
              <a:t>Abstract</a:t>
            </a:r>
            <a:endParaRPr lang="ru-RU" sz="4200" b="1" dirty="0">
              <a:solidFill>
                <a:schemeClr val="bg1"/>
              </a:solidFill>
              <a:latin typeface="Arial Black" panose="020B0A04020102020204" pitchFamily="34" charset="0"/>
            </a:endParaRPr>
          </a:p>
        </p:txBody>
      </p:sp>
      <p:sp>
        <p:nvSpPr>
          <p:cNvPr id="52" name="Rectangle 51"/>
          <p:cNvSpPr/>
          <p:nvPr/>
        </p:nvSpPr>
        <p:spPr>
          <a:xfrm>
            <a:off x="4307309" y="41387012"/>
            <a:ext cx="9094847" cy="750975"/>
          </a:xfrm>
          <a:prstGeom prst="rect">
            <a:avLst/>
          </a:prstGeom>
        </p:spPr>
        <p:txBody>
          <a:bodyPr wrap="square">
            <a:spAutoFit/>
          </a:bodyPr>
          <a:lstStyle/>
          <a:p>
            <a:pPr lvl="0" algn="just">
              <a:lnSpc>
                <a:spcPct val="107000"/>
              </a:lnSpc>
              <a:spcAft>
                <a:spcPts val="800"/>
              </a:spcAft>
            </a:pPr>
            <a:r>
              <a:rPr lang="az-Latn-AZ" sz="4000" b="1" dirty="0">
                <a:solidFill>
                  <a:schemeClr val="bg1"/>
                </a:solidFill>
                <a:latin typeface="Arial Black" panose="020B0A04020102020204" pitchFamily="34" charset="0"/>
              </a:rPr>
              <a:t>What is artificial </a:t>
            </a:r>
            <a:r>
              <a:rPr lang="az-Latn-AZ" sz="4000" b="1" dirty="0" smtClean="0">
                <a:solidFill>
                  <a:schemeClr val="bg1"/>
                </a:solidFill>
                <a:latin typeface="Arial Black" panose="020B0A04020102020204" pitchFamily="34" charset="0"/>
              </a:rPr>
              <a:t>intelligence?</a:t>
            </a:r>
            <a:endParaRPr lang="ru-RU" sz="4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31697"/>
            <a:ext cx="20999304" cy="2446491"/>
          </a:xfrm>
          <a:prstGeom prst="rect">
            <a:avLst/>
          </a:prstGeom>
        </p:spPr>
      </p:pic>
      <p:sp>
        <p:nvSpPr>
          <p:cNvPr id="55" name="TextBox 54"/>
          <p:cNvSpPr txBox="1"/>
          <p:nvPr/>
        </p:nvSpPr>
        <p:spPr>
          <a:xfrm>
            <a:off x="18782237" y="10044199"/>
            <a:ext cx="15706866" cy="5078313"/>
          </a:xfrm>
          <a:prstGeom prst="rect">
            <a:avLst/>
          </a:prstGeom>
          <a:noFill/>
        </p:spPr>
        <p:txBody>
          <a:bodyPr wrap="square" rtlCol="0">
            <a:spAutoFit/>
          </a:bodyPr>
          <a:lstStyle/>
          <a:p>
            <a:pPr algn="just"/>
            <a:r>
              <a:rPr lang="az-Latn-AZ" sz="3600" dirty="0">
                <a:latin typeface="Rockwell" panose="02060603020205020403" pitchFamily="18" charset="0"/>
              </a:rPr>
              <a:t>Smart billboards are a technical tool to fully express the opinion of an advertiser. The more attractive the billboards, the more CPM (cost per milliliter) they can </a:t>
            </a:r>
            <a:r>
              <a:rPr lang="az-Latn-AZ" sz="3600" dirty="0" smtClean="0">
                <a:latin typeface="Rockwell" panose="02060603020205020403" pitchFamily="18" charset="0"/>
              </a:rPr>
              <a:t>get.</a:t>
            </a:r>
            <a:endParaRPr lang="ru-RU" sz="3600" dirty="0"/>
          </a:p>
          <a:p>
            <a:pPr algn="just"/>
            <a:r>
              <a:rPr lang="az-Latn-AZ" sz="3600" dirty="0">
                <a:latin typeface="Rockwell" panose="02060603020205020403" pitchFamily="18" charset="0"/>
              </a:rPr>
              <a:t>• Provide a Wi-Fi connection.</a:t>
            </a:r>
            <a:endParaRPr lang="ru-RU" sz="3600" dirty="0"/>
          </a:p>
          <a:p>
            <a:pPr algn="just"/>
            <a:r>
              <a:rPr lang="az-Latn-AZ" sz="3600" dirty="0">
                <a:latin typeface="Rockwell" panose="02060603020205020403" pitchFamily="18" charset="0"/>
              </a:rPr>
              <a:t>• Submission of requests and service requests</a:t>
            </a:r>
            <a:endParaRPr lang="ru-RU" sz="3600" dirty="0"/>
          </a:p>
          <a:p>
            <a:pPr algn="just"/>
            <a:r>
              <a:rPr lang="az-Latn-AZ" sz="3600" dirty="0">
                <a:latin typeface="Rockwell" panose="02060603020205020403" pitchFamily="18" charset="0"/>
              </a:rPr>
              <a:t>• Ports for charging mobile devices.</a:t>
            </a:r>
            <a:endParaRPr lang="ru-RU" sz="3600" dirty="0"/>
          </a:p>
          <a:p>
            <a:pPr algn="just"/>
            <a:r>
              <a:rPr lang="az-Latn-AZ" sz="3600" dirty="0">
                <a:latin typeface="Rockwell" panose="02060603020205020403" pitchFamily="18" charset="0"/>
              </a:rPr>
              <a:t>• Real-time product roadmap information</a:t>
            </a:r>
            <a:endParaRPr lang="ru-RU" sz="3600" dirty="0"/>
          </a:p>
          <a:p>
            <a:pPr algn="just"/>
            <a:r>
              <a:rPr lang="az-Latn-AZ" sz="3600" dirty="0">
                <a:latin typeface="Rockwell" panose="02060603020205020403" pitchFamily="18" charset="0"/>
              </a:rPr>
              <a:t>• Regular information about the brand on the business page on social networks</a:t>
            </a:r>
            <a:r>
              <a:rPr lang="az-Latn-AZ" sz="3600" dirty="0" smtClean="0">
                <a:latin typeface="Rockwell" panose="02060603020205020403" pitchFamily="18" charset="0"/>
              </a:rPr>
              <a:t>.</a:t>
            </a:r>
            <a:endParaRPr lang="ru-RU" dirty="0"/>
          </a:p>
        </p:txBody>
      </p:sp>
      <p:sp>
        <p:nvSpPr>
          <p:cNvPr id="56" name="TextBox 55"/>
          <p:cNvSpPr txBox="1"/>
          <p:nvPr/>
        </p:nvSpPr>
        <p:spPr>
          <a:xfrm>
            <a:off x="693504" y="42744100"/>
            <a:ext cx="11307897" cy="6186309"/>
          </a:xfrm>
          <a:prstGeom prst="rect">
            <a:avLst/>
          </a:prstGeom>
          <a:noFill/>
        </p:spPr>
        <p:txBody>
          <a:bodyPr wrap="square" rtlCol="0">
            <a:spAutoFit/>
          </a:bodyPr>
          <a:lstStyle/>
          <a:p>
            <a:pPr algn="just"/>
            <a:r>
              <a:rPr lang="az-Latn-AZ" sz="3600" dirty="0">
                <a:latin typeface="Rockwell" panose="02060603020205020403" pitchFamily="18" charset="0"/>
              </a:rPr>
              <a:t>Artificial intelligence is the general name for algorithms and technologies, it is the goal of human intelligence. It is a hardware and software system with many capabilities such as human behavior, digital logic, movement, speech and voice recognition</a:t>
            </a:r>
            <a:r>
              <a:rPr lang="az-Latn-AZ" sz="3600" dirty="0" smtClean="0">
                <a:latin typeface="Rockwell" panose="02060603020205020403" pitchFamily="18" charset="0"/>
              </a:rPr>
              <a:t>.</a:t>
            </a:r>
            <a:r>
              <a:rPr lang="en-US" sz="3600" dirty="0" smtClean="0">
                <a:latin typeface="Rockwell" panose="02060603020205020403" pitchFamily="18" charset="0"/>
              </a:rPr>
              <a:t> </a:t>
            </a:r>
            <a:r>
              <a:rPr lang="az-Latn-AZ" sz="3600" dirty="0">
                <a:latin typeface="Rockwell" panose="02060603020205020403" pitchFamily="18" charset="0"/>
              </a:rPr>
              <a:t>It is also used for drawing automation, machine learning, semantic analysis, and large volumes of information tasks. In other words, artificial intelligence makes computers think like humans.</a:t>
            </a:r>
            <a:endParaRPr lang="ru-RU" sz="3600" dirty="0"/>
          </a:p>
          <a:p>
            <a:pPr algn="just"/>
            <a:endParaRPr lang="ru-RU" sz="3600" dirty="0"/>
          </a:p>
        </p:txBody>
      </p:sp>
      <p:pic>
        <p:nvPicPr>
          <p:cNvPr id="57" name="Picture 56"/>
          <p:cNvPicPr>
            <a:picLocks noChangeAspect="1"/>
          </p:cNvPicPr>
          <p:nvPr/>
        </p:nvPicPr>
        <p:blipFill>
          <a:blip r:embed="rId4"/>
          <a:stretch>
            <a:fillRect/>
          </a:stretch>
        </p:blipFill>
        <p:spPr>
          <a:xfrm>
            <a:off x="12318443" y="43378532"/>
            <a:ext cx="4292814" cy="3352545"/>
          </a:xfrm>
          <a:prstGeom prst="rect">
            <a:avLst/>
          </a:prstGeom>
        </p:spPr>
      </p:pic>
      <p:sp>
        <p:nvSpPr>
          <p:cNvPr id="58" name="TextBox 57"/>
          <p:cNvSpPr txBox="1"/>
          <p:nvPr/>
        </p:nvSpPr>
        <p:spPr>
          <a:xfrm>
            <a:off x="19038491" y="16396578"/>
            <a:ext cx="15450612" cy="8402300"/>
          </a:xfrm>
          <a:prstGeom prst="rect">
            <a:avLst/>
          </a:prstGeom>
          <a:noFill/>
        </p:spPr>
        <p:txBody>
          <a:bodyPr wrap="square" rtlCol="0">
            <a:spAutoFit/>
          </a:bodyPr>
          <a:lstStyle/>
          <a:p>
            <a:pPr algn="just"/>
            <a:r>
              <a:rPr lang="az-Latn-AZ" sz="3600" dirty="0">
                <a:latin typeface="Rockwell" panose="02060603020205020403" pitchFamily="18" charset="0"/>
              </a:rPr>
              <a:t>An "individual" approach to the consumer to attract attention is an important decision to improve the service. Hyper-individualization is a slightly different form of individualization. Here you can understand how to treat the user, how much to contact him, place, date of purchase, information about a new brand. This personalization takes into account user behavior in real time. Personal information about a person obtained on the Internet practically adapts communication. Regardless of the size of the audience, artificial intelligence is able to create a unique dialogue with each user (advertising tool, email, website) and deliver relevant information.</a:t>
            </a:r>
            <a:endParaRPr lang="ru-RU" sz="3600" dirty="0"/>
          </a:p>
          <a:p>
            <a:pPr algn="just"/>
            <a:r>
              <a:rPr lang="az-Latn-AZ" sz="3600" dirty="0">
                <a:latin typeface="Rockwell" panose="02060603020205020403" pitchFamily="18" charset="0"/>
              </a:rPr>
              <a:t>With the advent of YouTube Director Mix (which is automatically based on video and many text changes), YouTube allows advertisers to create and submit customized ad campaigns. An integrated video template allows dynamic online videos to create news, search queries and design elements for different members of the target </a:t>
            </a:r>
            <a:r>
              <a:rPr lang="az-Latn-AZ" sz="3600" dirty="0" smtClean="0">
                <a:latin typeface="Rockwell" panose="02060603020205020403" pitchFamily="18" charset="0"/>
              </a:rPr>
              <a:t>audience</a:t>
            </a:r>
            <a:r>
              <a:rPr lang="en-US" sz="3600" dirty="0" smtClean="0">
                <a:latin typeface="Rockwell" panose="02060603020205020403" pitchFamily="18" charset="0"/>
              </a:rPr>
              <a:t>,</a:t>
            </a:r>
            <a:endParaRPr lang="ru-RU" sz="3600" dirty="0"/>
          </a:p>
        </p:txBody>
      </p:sp>
      <p:sp>
        <p:nvSpPr>
          <p:cNvPr id="49" name="Rounded Rectangle 48"/>
          <p:cNvSpPr/>
          <p:nvPr/>
        </p:nvSpPr>
        <p:spPr>
          <a:xfrm>
            <a:off x="18782237" y="34938425"/>
            <a:ext cx="16285542" cy="123517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 name="Rectangle 5"/>
          <p:cNvSpPr/>
          <p:nvPr/>
        </p:nvSpPr>
        <p:spPr>
          <a:xfrm>
            <a:off x="25343644" y="35225736"/>
            <a:ext cx="3359766" cy="707886"/>
          </a:xfrm>
          <a:prstGeom prst="rect">
            <a:avLst/>
          </a:prstGeom>
        </p:spPr>
        <p:txBody>
          <a:bodyPr wrap="none">
            <a:spAutoFit/>
          </a:bodyPr>
          <a:lstStyle/>
          <a:p>
            <a:pPr algn="ctr"/>
            <a:r>
              <a:rPr lang="en-US" sz="4000" b="1" dirty="0">
                <a:solidFill>
                  <a:schemeClr val="bg1"/>
                </a:solidFill>
                <a:latin typeface="Arial Black" panose="020B0A04020102020204" pitchFamily="34" charset="0"/>
              </a:rPr>
              <a:t>References</a:t>
            </a:r>
            <a:endParaRPr lang="en-US" sz="4000" dirty="0"/>
          </a:p>
        </p:txBody>
      </p:sp>
      <p:sp>
        <p:nvSpPr>
          <p:cNvPr id="60" name="Rounded Rectangle 59"/>
          <p:cNvSpPr/>
          <p:nvPr/>
        </p:nvSpPr>
        <p:spPr>
          <a:xfrm>
            <a:off x="18782237" y="24691530"/>
            <a:ext cx="16285542" cy="12351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1" name="Rectangle 60"/>
          <p:cNvSpPr/>
          <p:nvPr/>
        </p:nvSpPr>
        <p:spPr>
          <a:xfrm>
            <a:off x="25135975" y="24928456"/>
            <a:ext cx="3639050"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Conclusion</a:t>
            </a:r>
            <a:endParaRPr lang="en-US" sz="4117" dirty="0"/>
          </a:p>
        </p:txBody>
      </p:sp>
      <p:sp>
        <p:nvSpPr>
          <p:cNvPr id="7" name="TextBox 6"/>
          <p:cNvSpPr txBox="1"/>
          <p:nvPr/>
        </p:nvSpPr>
        <p:spPr>
          <a:xfrm>
            <a:off x="19014284" y="26009774"/>
            <a:ext cx="15548581" cy="8956298"/>
          </a:xfrm>
          <a:prstGeom prst="rect">
            <a:avLst/>
          </a:prstGeom>
          <a:noFill/>
        </p:spPr>
        <p:txBody>
          <a:bodyPr wrap="square" rtlCol="0">
            <a:spAutoFit/>
          </a:bodyPr>
          <a:lstStyle/>
          <a:p>
            <a:pPr algn="just"/>
            <a:r>
              <a:rPr lang="az-Latn-AZ" sz="3600" dirty="0">
                <a:latin typeface="Rockwell" panose="02060603020205020403" pitchFamily="18" charset="0"/>
              </a:rPr>
              <a:t>In marketing, SI has a positive effect on customer satisfaction and overall revenue growth. </a:t>
            </a:r>
            <a:r>
              <a:rPr lang="en-US" sz="3600" dirty="0">
                <a:latin typeface="Rockwell" panose="02060603020205020403" pitchFamily="18" charset="0"/>
              </a:rPr>
              <a:t>Over time, marketing has moved from traditional digital marketing to smart </a:t>
            </a:r>
            <a:r>
              <a:rPr lang="en-US" sz="3600" dirty="0">
                <a:latin typeface="Rockwell" panose="02060603020205020403" pitchFamily="18" charset="0"/>
              </a:rPr>
              <a:t>marketing. </a:t>
            </a:r>
            <a:r>
              <a:rPr lang="az-Latn-AZ" sz="3600" dirty="0">
                <a:latin typeface="Rockwell" panose="02060603020205020403" pitchFamily="18" charset="0"/>
              </a:rPr>
              <a:t>With new versions of networked AI algorithms, smart marketing applications are personalized and reflect the needs of customers. The AI ​​revolution in the industry is gradual, and advertising uses modern marketing and smart billboards. Artificial Intelligence will completely change our way of life in the coming years and will help us make the right decisions as we understand how information affects our lives. To improve the effectiveness of advertising and marketing, the prospects for the use of artificial intelligence technologies should be widely studied. More can be done by increasing attention to the possibilities of artificial intelligence, increasing the development of the economy by expanding the audience of buyers in the field of advertising and marketing. Therefore, in order to be among the leaders of Industry 4.0 and marketing, it is necessary to start mastering Industry 4.0 from this moment</a:t>
            </a:r>
            <a:endParaRPr lang="ru-RU" sz="3600" dirty="0">
              <a:latin typeface="Rockwell" panose="02060603020205020403" pitchFamily="18" charset="0"/>
            </a:endParaRPr>
          </a:p>
        </p:txBody>
      </p:sp>
      <p:sp>
        <p:nvSpPr>
          <p:cNvPr id="10" name="TextBox 9"/>
          <p:cNvSpPr txBox="1"/>
          <p:nvPr/>
        </p:nvSpPr>
        <p:spPr>
          <a:xfrm>
            <a:off x="19014284" y="36544855"/>
            <a:ext cx="15548581" cy="12157174"/>
          </a:xfrm>
          <a:prstGeom prst="rect">
            <a:avLst/>
          </a:prstGeom>
          <a:noFill/>
        </p:spPr>
        <p:txBody>
          <a:bodyPr wrap="square" rtlCol="0">
            <a:spAutoFit/>
          </a:bodyPr>
          <a:lstStyle/>
          <a:p>
            <a:pPr algn="just"/>
            <a:r>
              <a:rPr lang="az-Latn-AZ" sz="2800" dirty="0">
                <a:latin typeface="Rockwell" panose="02060603020205020403" pitchFamily="18" charset="0"/>
              </a:rPr>
              <a:t>[1]. </a:t>
            </a:r>
            <a:r>
              <a:rPr lang="en-US" sz="2800" dirty="0">
                <a:latin typeface="Rockwell" panose="02060603020205020403" pitchFamily="18" charset="0"/>
              </a:rPr>
              <a:t>A</a:t>
            </a:r>
            <a:r>
              <a:rPr lang="az-Latn-AZ" sz="2800" dirty="0">
                <a:latin typeface="Rockwell" panose="02060603020205020403" pitchFamily="18" charset="0"/>
              </a:rPr>
              <a:t>.Gebreselassie, R. Bougie, The Meaning and Effectiveness of Billboard Advertising in Least Developed Countries: The Case of Ethiopia </a:t>
            </a:r>
            <a:r>
              <a:rPr lang="az-Latn-AZ" sz="2800" dirty="0" smtClean="0">
                <a:latin typeface="Rockwell" panose="02060603020205020403" pitchFamily="18" charset="0"/>
              </a:rPr>
              <a:t>J</a:t>
            </a:r>
            <a:r>
              <a:rPr lang="en-US" sz="2800" dirty="0" smtClean="0">
                <a:latin typeface="Rockwell" panose="02060603020205020403" pitchFamily="18" charset="0"/>
              </a:rPr>
              <a:t>-</a:t>
            </a:r>
            <a:r>
              <a:rPr lang="az-Latn-AZ" sz="2800" dirty="0" smtClean="0">
                <a:latin typeface="Rockwell" panose="02060603020205020403" pitchFamily="18" charset="0"/>
              </a:rPr>
              <a:t>l </a:t>
            </a:r>
            <a:r>
              <a:rPr lang="az-Latn-AZ" sz="2800" dirty="0">
                <a:latin typeface="Rockwell" panose="02060603020205020403" pitchFamily="18" charset="0"/>
              </a:rPr>
              <a:t>of Promotion Management 25(1):1-34, </a:t>
            </a:r>
            <a:endParaRPr lang="ru-RU" sz="2800" dirty="0"/>
          </a:p>
          <a:p>
            <a:pPr algn="just"/>
            <a:r>
              <a:rPr lang="az-Latn-AZ" sz="2800" dirty="0">
                <a:latin typeface="Rockwell" panose="02060603020205020403" pitchFamily="18" charset="0"/>
              </a:rPr>
              <a:t>[2]. M.Tironi, (De)politicising and Ecologising Bicycles, December 2014, Journal of Cultural Economy 8(2):1-18 </a:t>
            </a:r>
            <a:endParaRPr lang="ru-RU" sz="2800" dirty="0"/>
          </a:p>
          <a:p>
            <a:pPr algn="just"/>
            <a:r>
              <a:rPr lang="az-Latn-AZ" sz="2800" dirty="0">
                <a:latin typeface="Rockwell" panose="02060603020205020403" pitchFamily="18" charset="0"/>
              </a:rPr>
              <a:t>[3]. Kim,  E.  (2016). “Yahoo  has an  idea for  “smart” billboard  that monitors  people with  a camera  and  microphone Business  Insider  Malaysia” |  Retrieved  July  19,  2017,  from  http://www.businessinsider.my/yahoo-patents-smart-</a:t>
            </a:r>
            <a:endParaRPr lang="ru-RU" sz="2800" dirty="0"/>
          </a:p>
          <a:p>
            <a:pPr algn="just"/>
            <a:r>
              <a:rPr lang="az-Latn-AZ" sz="2800" dirty="0">
                <a:latin typeface="Rockwell" panose="02060603020205020403" pitchFamily="18" charset="0"/>
              </a:rPr>
              <a:t>billboard-with-camera-and-microphone-2016-10/?r=US&amp;IR=T</a:t>
            </a:r>
            <a:endParaRPr lang="ru-RU" sz="2800" dirty="0"/>
          </a:p>
          <a:p>
            <a:pPr algn="just"/>
            <a:r>
              <a:rPr lang="az-Latn-AZ" sz="2800" dirty="0">
                <a:latin typeface="Rockwell" panose="02060603020205020403" pitchFamily="18" charset="0"/>
              </a:rPr>
              <a:t>[4]. Digital  Signage.  (n.d.).  Retrieved  March  1,  2018,  from </a:t>
            </a:r>
            <a:endParaRPr lang="ru-RU" sz="2800" dirty="0"/>
          </a:p>
          <a:p>
            <a:pPr algn="just"/>
            <a:r>
              <a:rPr lang="az-Latn-AZ" sz="2800" dirty="0">
                <a:latin typeface="Rockwell" panose="02060603020205020403" pitchFamily="18" charset="0"/>
              </a:rPr>
              <a:t>http://my.nec.com/en_MY/solutions/digital_signage/index.html</a:t>
            </a:r>
            <a:endParaRPr lang="ru-RU" sz="2800" dirty="0"/>
          </a:p>
          <a:p>
            <a:pPr algn="just"/>
            <a:r>
              <a:rPr lang="az-Latn-AZ" sz="2800" dirty="0">
                <a:latin typeface="Rockwell" panose="02060603020205020403" pitchFamily="18" charset="0"/>
              </a:rPr>
              <a:t>[5].https://ads.google.com/home/how-it-works/?subid=ww-ww-et-g-aw-a-vasquette_ads_cons_1!o2</a:t>
            </a:r>
            <a:endParaRPr lang="ru-RU" sz="2800" dirty="0"/>
          </a:p>
          <a:p>
            <a:pPr algn="just"/>
            <a:r>
              <a:rPr lang="az-Latn-AZ" sz="2800" dirty="0">
                <a:latin typeface="Rockwell" panose="02060603020205020403" pitchFamily="18" charset="0"/>
              </a:rPr>
              <a:t>[6].https://adindex.ru/publication/opinion/internet/2018/06/5/171591.phtml</a:t>
            </a:r>
            <a:endParaRPr lang="ru-RU" sz="2800" dirty="0"/>
          </a:p>
          <a:p>
            <a:pPr algn="just"/>
            <a:r>
              <a:rPr lang="az-Latn-AZ" sz="2800" dirty="0">
                <a:latin typeface="Rockwell" panose="02060603020205020403" pitchFamily="18" charset="0"/>
              </a:rPr>
              <a:t>[7</a:t>
            </a:r>
            <a:r>
              <a:rPr lang="az-Latn-AZ" sz="2800" dirty="0" smtClean="0">
                <a:latin typeface="Rockwell" panose="02060603020205020403" pitchFamily="18" charset="0"/>
              </a:rPr>
              <a:t>]. https</a:t>
            </a:r>
            <a:r>
              <a:rPr lang="az-Latn-AZ" sz="2800" dirty="0">
                <a:latin typeface="Rockwell" panose="02060603020205020403" pitchFamily="18" charset="0"/>
              </a:rPr>
              <a:t>://</a:t>
            </a:r>
            <a:r>
              <a:rPr lang="az-Latn-AZ" sz="2800" dirty="0" smtClean="0">
                <a:latin typeface="Rockwell" panose="02060603020205020403" pitchFamily="18" charset="0"/>
              </a:rPr>
              <a:t>itif.org/publications/2021/04/12/next-steps-ensuring-americas-advanced-</a:t>
            </a:r>
            <a:endParaRPr lang="en-US" sz="2800" dirty="0" smtClean="0">
              <a:latin typeface="Rockwell" panose="02060603020205020403" pitchFamily="18" charset="0"/>
            </a:endParaRPr>
          </a:p>
          <a:p>
            <a:pPr algn="just"/>
            <a:r>
              <a:rPr lang="az-Latn-AZ" sz="2800" dirty="0" smtClean="0">
                <a:latin typeface="Rockwell" panose="02060603020205020403" pitchFamily="18" charset="0"/>
              </a:rPr>
              <a:t>technology-preeminence</a:t>
            </a:r>
            <a:r>
              <a:rPr lang="az-Latn-AZ" sz="2800" dirty="0">
                <a:latin typeface="Rockwell" panose="02060603020205020403" pitchFamily="18" charset="0"/>
              </a:rPr>
              <a:t>, “America, we have a problem”</a:t>
            </a:r>
            <a:endParaRPr lang="ru-RU" sz="2800" dirty="0"/>
          </a:p>
          <a:p>
            <a:pPr algn="just"/>
            <a:r>
              <a:rPr lang="az-Latn-AZ" sz="2800" dirty="0">
                <a:latin typeface="Rockwell" panose="02060603020205020403" pitchFamily="18" charset="0"/>
              </a:rPr>
              <a:t> [8]. S.Okazaki, Measuring hard sell vs. soft sell advertising appeals, </a:t>
            </a:r>
            <a:endParaRPr lang="ru-RU" sz="2800" dirty="0"/>
          </a:p>
          <a:p>
            <a:pPr algn="just"/>
            <a:r>
              <a:rPr lang="az-Latn-AZ" sz="2800" dirty="0">
                <a:latin typeface="Rockwell" panose="02060603020205020403" pitchFamily="18" charset="0"/>
              </a:rPr>
              <a:t>July 2010, Journal of Advertising 39(2):5–20</a:t>
            </a:r>
            <a:endParaRPr lang="ru-RU" sz="2800" dirty="0"/>
          </a:p>
          <a:p>
            <a:pPr algn="just"/>
            <a:r>
              <a:rPr lang="az-Latn-AZ" sz="2800" dirty="0">
                <a:latin typeface="Rockwell" panose="02060603020205020403" pitchFamily="18" charset="0"/>
              </a:rPr>
              <a:t>[9]. Te-Kai Liu,  Yun-Wu Huang, Jen-Yao Chung, Interactive Wireless Electronic Billboard, Conference: Networking, Sensing and Control, 2004 IEEE International Conference on, Volume: 1, April 2004, 553-558</a:t>
            </a:r>
            <a:endParaRPr lang="ru-RU" sz="2800" dirty="0"/>
          </a:p>
          <a:p>
            <a:pPr algn="just"/>
            <a:r>
              <a:rPr lang="az-Latn-AZ" sz="2800" dirty="0">
                <a:latin typeface="Rockwell" panose="02060603020205020403" pitchFamily="18" charset="0"/>
              </a:rPr>
              <a:t> [10]. J. Kietzmann, J.Paschen, E.R.Treen, Journal of Advertising Research, Artificial Intelligence in Advertising: How Marketers Can Leverage Artificial Intelligence Along the Consumer Journey, p:263-267, September 2018</a:t>
            </a:r>
            <a:endParaRPr lang="ru-RU" sz="2800" dirty="0"/>
          </a:p>
          <a:p>
            <a:pPr algn="just"/>
            <a:r>
              <a:rPr lang="az-Latn-AZ" sz="2800" dirty="0">
                <a:latin typeface="Rockwell" panose="02060603020205020403" pitchFamily="18" charset="0"/>
              </a:rPr>
              <a:t>[11]. H. Li, Special Section Introduction: Artificial Intelligence and Advertising, Journal of Advertising 48(4):1-5,09.2019</a:t>
            </a:r>
            <a:endParaRPr lang="ru-RU" sz="2800" dirty="0"/>
          </a:p>
          <a:p>
            <a:pPr algn="just"/>
            <a:r>
              <a:rPr lang="az-Latn-AZ" sz="2800" dirty="0">
                <a:latin typeface="Rockwell" panose="02060603020205020403" pitchFamily="18" charset="0"/>
              </a:rPr>
              <a:t>[12]. А.Kiseleva Advertising Intelligence. Can artificial intelligence revolutionize the advertising industry? 05 June 2018</a:t>
            </a:r>
            <a:r>
              <a:rPr lang="az-Latn-AZ" sz="2800" dirty="0" smtClean="0">
                <a:latin typeface="Rockwell" panose="02060603020205020403" pitchFamily="18" charset="0"/>
              </a:rPr>
              <a:t>,</a:t>
            </a:r>
            <a:endParaRPr lang="en-US" sz="2800" dirty="0" smtClean="0">
              <a:latin typeface="Rockwell" panose="02060603020205020403" pitchFamily="18" charset="0"/>
            </a:endParaRPr>
          </a:p>
          <a:p>
            <a:pPr algn="just"/>
            <a:r>
              <a:rPr lang="az-Latn-AZ" sz="2800" dirty="0" smtClean="0">
                <a:latin typeface="Rockwell" panose="02060603020205020403" pitchFamily="18" charset="0"/>
              </a:rPr>
              <a:t> </a:t>
            </a:r>
            <a:r>
              <a:rPr lang="az-Latn-AZ" sz="2800" dirty="0">
                <a:latin typeface="Rockwell" panose="02060603020205020403" pitchFamily="18" charset="0"/>
              </a:rPr>
              <a:t>https://</a:t>
            </a:r>
            <a:r>
              <a:rPr lang="az-Latn-AZ" sz="2800" dirty="0" smtClean="0">
                <a:latin typeface="Rockwell" panose="02060603020205020403" pitchFamily="18" charset="0"/>
              </a:rPr>
              <a:t>adindex.ru/publication/opinion/internet/2018/06/5/171591.phtml</a:t>
            </a:r>
            <a:endParaRPr lang="ru-RU" sz="28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48218" y="48731698"/>
            <a:ext cx="2040886" cy="2250380"/>
          </a:xfrm>
          <a:prstGeom prst="rect">
            <a:avLst/>
          </a:prstGeom>
        </p:spPr>
      </p:pic>
      <p:sp>
        <p:nvSpPr>
          <p:cNvPr id="14" name="Rectangle 13"/>
          <p:cNvSpPr/>
          <p:nvPr/>
        </p:nvSpPr>
        <p:spPr>
          <a:xfrm>
            <a:off x="25703755" y="49690287"/>
            <a:ext cx="5999309" cy="1077218"/>
          </a:xfrm>
          <a:prstGeom prst="rect">
            <a:avLst/>
          </a:prstGeom>
        </p:spPr>
        <p:txBody>
          <a:bodyPr wrap="square">
            <a:spAutoFit/>
          </a:bodyPr>
          <a:lstStyle/>
          <a:p>
            <a:pPr algn="ctr"/>
            <a:r>
              <a:rPr lang="az-Latn-AZ" sz="3200" dirty="0">
                <a:latin typeface="Rockwell" panose="02060603020205020403" pitchFamily="18" charset="0"/>
                <a:cs typeface="Times New Roman" panose="02020603050405020304" pitchFamily="18" charset="0"/>
              </a:rPr>
              <a:t>Kamala Hash</a:t>
            </a:r>
            <a:r>
              <a:rPr lang="en-US" sz="3200" dirty="0" err="1">
                <a:latin typeface="Rockwell" panose="02060603020205020403" pitchFamily="18" charset="0"/>
                <a:cs typeface="Times New Roman" panose="02020603050405020304" pitchFamily="18" charset="0"/>
              </a:rPr>
              <a:t>i</a:t>
            </a:r>
            <a:r>
              <a:rPr lang="az-Latn-AZ" sz="3200" dirty="0">
                <a:latin typeface="Rockwell" panose="02060603020205020403" pitchFamily="18" charset="0"/>
                <a:cs typeface="Times New Roman" panose="02020603050405020304" pitchFamily="18" charset="0"/>
              </a:rPr>
              <a:t>mova </a:t>
            </a:r>
            <a:endParaRPr lang="en-US" sz="3200" dirty="0">
              <a:latin typeface="Rockwell" panose="02060603020205020403" pitchFamily="18" charset="0"/>
              <a:cs typeface="Times New Roman" panose="02020603050405020304" pitchFamily="18" charset="0"/>
            </a:endParaRPr>
          </a:p>
          <a:p>
            <a:pPr algn="ctr"/>
            <a:r>
              <a:rPr lang="en-US" sz="3200" dirty="0">
                <a:latin typeface="Rockwell" panose="02060603020205020403" pitchFamily="18" charset="0"/>
                <a:ea typeface="SimSun" panose="02010600030101010101" pitchFamily="2" charset="-122"/>
              </a:rPr>
              <a:t>h</a:t>
            </a:r>
            <a:r>
              <a:rPr lang="az-Latn-AZ" sz="3200" dirty="0">
                <a:latin typeface="Rockwell" panose="02060603020205020403" pitchFamily="18" charset="0"/>
                <a:ea typeface="SimSun" panose="02010600030101010101" pitchFamily="2" charset="-122"/>
              </a:rPr>
              <a:t>ashimovakama</a:t>
            </a:r>
            <a:r>
              <a:rPr lang="en-US" sz="3200" dirty="0">
                <a:latin typeface="Rockwell" panose="02060603020205020403" pitchFamily="18" charset="0"/>
                <a:ea typeface="SimSun" panose="02010600030101010101" pitchFamily="2" charset="-122"/>
              </a:rPr>
              <a:t>@gmail.com</a:t>
            </a:r>
            <a:endParaRPr lang="ru-RU" sz="3200" dirty="0">
              <a:latin typeface="Rockwell" panose="02060603020205020403" pitchFamily="18" charset="0"/>
              <a:ea typeface="SimSun" panose="02010600030101010101" pitchFamily="2" charset="-122"/>
            </a:endParaRPr>
          </a:p>
        </p:txBody>
      </p:sp>
      <p:pic>
        <p:nvPicPr>
          <p:cNvPr id="62" name="Picture 61"/>
          <p:cNvPicPr>
            <a:picLocks noChangeAspect="1"/>
          </p:cNvPicPr>
          <p:nvPr/>
        </p:nvPicPr>
        <p:blipFill rotWithShape="1">
          <a:blip r:embed="rId6"/>
          <a:srcRect l="5930" t="3112" r="9142" b="2871"/>
          <a:stretch/>
        </p:blipFill>
        <p:spPr>
          <a:xfrm>
            <a:off x="12575355" y="20664128"/>
            <a:ext cx="4836558" cy="445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126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1691</TotalTime>
  <Words>1042</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SimSun</vt:lpstr>
      <vt:lpstr>Arial</vt:lpstr>
      <vt:lpstr>Arial Black</vt:lpstr>
      <vt:lpstr>Calibri</vt:lpstr>
      <vt:lpstr>Calibri Light</vt:lpstr>
      <vt:lpstr>Rockwell</vt:lpstr>
      <vt:lpstr>Times New Roman</vt:lpstr>
      <vt:lpstr>Office Theme</vt:lpstr>
      <vt:lpstr>Issues and prospects of application of artificial intelligence in Internet advertising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Ramiz</dc:creator>
  <cp:lastModifiedBy>Пользователь Windows</cp:lastModifiedBy>
  <cp:revision>260</cp:revision>
  <cp:lastPrinted>2021-10-06T08:14:14Z</cp:lastPrinted>
  <dcterms:created xsi:type="dcterms:W3CDTF">2021-09-17T10:13:40Z</dcterms:created>
  <dcterms:modified xsi:type="dcterms:W3CDTF">2021-10-14T07:53:09Z</dcterms:modified>
</cp:coreProperties>
</file>