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6" r:id="rId2"/>
  </p:sldIdLst>
  <p:sldSz cx="35999738" cy="51120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6" autoAdjust="0"/>
  </p:normalViewPr>
  <p:slideViewPr>
    <p:cSldViewPr snapToGrid="0">
      <p:cViewPr>
        <p:scale>
          <a:sx n="30" d="100"/>
          <a:sy n="30" d="100"/>
        </p:scale>
        <p:origin x="1524" y="-9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3"/>
            <a:ext cx="2971800" cy="458788"/>
          </a:xfrm>
          <a:prstGeom prst="rect">
            <a:avLst/>
          </a:prstGeom>
        </p:spPr>
        <p:txBody>
          <a:bodyPr vert="horz" lIns="91440" tIns="45720" rIns="91440" bIns="45720" rtlCol="0"/>
          <a:lstStyle>
            <a:lvl1pPr algn="r">
              <a:defRPr sz="1200"/>
            </a:lvl1pPr>
          </a:lstStyle>
          <a:p>
            <a:fld id="{7002AA24-4227-4643-8EFD-38232ACC4629}" type="datetimeFigureOut">
              <a:rPr lang="en-US" smtClean="0"/>
              <a:t>10/21/2021</a:t>
            </a:fld>
            <a:endParaRPr lang="en-US"/>
          </a:p>
        </p:txBody>
      </p:sp>
      <p:sp>
        <p:nvSpPr>
          <p:cNvPr id="4" name="Slide Image Placeholder 3"/>
          <p:cNvSpPr>
            <a:spLocks noGrp="1" noRot="1" noChangeAspect="1"/>
          </p:cNvSpPr>
          <p:nvPr>
            <p:ph type="sldImg" idx="2"/>
          </p:nvPr>
        </p:nvSpPr>
        <p:spPr>
          <a:xfrm>
            <a:off x="2343150" y="1143000"/>
            <a:ext cx="21717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B6937F-9CFA-4295-88E4-8C5AA33FB4CB}" type="slidenum">
              <a:rPr lang="en-US" smtClean="0"/>
              <a:t>‹#›</a:t>
            </a:fld>
            <a:endParaRPr lang="en-US"/>
          </a:p>
        </p:txBody>
      </p:sp>
    </p:spTree>
    <p:extLst>
      <p:ext uri="{BB962C8B-B14F-4D97-AF65-F5344CB8AC3E}">
        <p14:creationId xmlns:p14="http://schemas.microsoft.com/office/powerpoint/2010/main" val="3436734823"/>
      </p:ext>
    </p:extLst>
  </p:cSld>
  <p:clrMap bg1="lt1" tx1="dk1" bg2="lt2" tx2="dk2" accent1="accent1" accent2="accent2" accent3="accent3" accent4="accent4" accent5="accent5" accent6="accent6" hlink="hlink" folHlink="folHlink"/>
  <p:notesStyle>
    <a:lvl1pPr marL="0" algn="l" defTabSz="1080942" rtl="0" eaLnBrk="1" latinLnBrk="0" hangingPunct="1">
      <a:defRPr sz="1419" kern="1200">
        <a:solidFill>
          <a:schemeClr val="tx1"/>
        </a:solidFill>
        <a:latin typeface="+mn-lt"/>
        <a:ea typeface="+mn-ea"/>
        <a:cs typeface="+mn-cs"/>
      </a:defRPr>
    </a:lvl1pPr>
    <a:lvl2pPr marL="540471" algn="l" defTabSz="1080942" rtl="0" eaLnBrk="1" latinLnBrk="0" hangingPunct="1">
      <a:defRPr sz="1419" kern="1200">
        <a:solidFill>
          <a:schemeClr val="tx1"/>
        </a:solidFill>
        <a:latin typeface="+mn-lt"/>
        <a:ea typeface="+mn-ea"/>
        <a:cs typeface="+mn-cs"/>
      </a:defRPr>
    </a:lvl2pPr>
    <a:lvl3pPr marL="1080942" algn="l" defTabSz="1080942" rtl="0" eaLnBrk="1" latinLnBrk="0" hangingPunct="1">
      <a:defRPr sz="1419" kern="1200">
        <a:solidFill>
          <a:schemeClr val="tx1"/>
        </a:solidFill>
        <a:latin typeface="+mn-lt"/>
        <a:ea typeface="+mn-ea"/>
        <a:cs typeface="+mn-cs"/>
      </a:defRPr>
    </a:lvl3pPr>
    <a:lvl4pPr marL="1621415" algn="l" defTabSz="1080942" rtl="0" eaLnBrk="1" latinLnBrk="0" hangingPunct="1">
      <a:defRPr sz="1419" kern="1200">
        <a:solidFill>
          <a:schemeClr val="tx1"/>
        </a:solidFill>
        <a:latin typeface="+mn-lt"/>
        <a:ea typeface="+mn-ea"/>
        <a:cs typeface="+mn-cs"/>
      </a:defRPr>
    </a:lvl4pPr>
    <a:lvl5pPr marL="2161886" algn="l" defTabSz="1080942" rtl="0" eaLnBrk="1" latinLnBrk="0" hangingPunct="1">
      <a:defRPr sz="1419" kern="1200">
        <a:solidFill>
          <a:schemeClr val="tx1"/>
        </a:solidFill>
        <a:latin typeface="+mn-lt"/>
        <a:ea typeface="+mn-ea"/>
        <a:cs typeface="+mn-cs"/>
      </a:defRPr>
    </a:lvl5pPr>
    <a:lvl6pPr marL="2702357" algn="l" defTabSz="1080942" rtl="0" eaLnBrk="1" latinLnBrk="0" hangingPunct="1">
      <a:defRPr sz="1419" kern="1200">
        <a:solidFill>
          <a:schemeClr val="tx1"/>
        </a:solidFill>
        <a:latin typeface="+mn-lt"/>
        <a:ea typeface="+mn-ea"/>
        <a:cs typeface="+mn-cs"/>
      </a:defRPr>
    </a:lvl6pPr>
    <a:lvl7pPr marL="3242829" algn="l" defTabSz="1080942" rtl="0" eaLnBrk="1" latinLnBrk="0" hangingPunct="1">
      <a:defRPr sz="1419" kern="1200">
        <a:solidFill>
          <a:schemeClr val="tx1"/>
        </a:solidFill>
        <a:latin typeface="+mn-lt"/>
        <a:ea typeface="+mn-ea"/>
        <a:cs typeface="+mn-cs"/>
      </a:defRPr>
    </a:lvl7pPr>
    <a:lvl8pPr marL="3783301" algn="l" defTabSz="1080942" rtl="0" eaLnBrk="1" latinLnBrk="0" hangingPunct="1">
      <a:defRPr sz="1419" kern="1200">
        <a:solidFill>
          <a:schemeClr val="tx1"/>
        </a:solidFill>
        <a:latin typeface="+mn-lt"/>
        <a:ea typeface="+mn-ea"/>
        <a:cs typeface="+mn-cs"/>
      </a:defRPr>
    </a:lvl8pPr>
    <a:lvl9pPr marL="4323772" algn="l" defTabSz="1080942" rtl="0" eaLnBrk="1" latinLnBrk="0" hangingPunct="1">
      <a:defRPr sz="141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43150" y="1143000"/>
            <a:ext cx="21717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B6937F-9CFA-4295-88E4-8C5AA33FB4CB}" type="slidenum">
              <a:rPr lang="en-US" smtClean="0"/>
              <a:t>1</a:t>
            </a:fld>
            <a:endParaRPr lang="en-US"/>
          </a:p>
        </p:txBody>
      </p:sp>
    </p:spTree>
    <p:extLst>
      <p:ext uri="{BB962C8B-B14F-4D97-AF65-F5344CB8AC3E}">
        <p14:creationId xmlns:p14="http://schemas.microsoft.com/office/powerpoint/2010/main" val="213266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99985" y="8366292"/>
            <a:ext cx="30599777" cy="17797565"/>
          </a:xfrm>
        </p:spPr>
        <p:txBody>
          <a:bodyPr anchor="b"/>
          <a:lstStyle>
            <a:lvl1pPr algn="ctr">
              <a:defRPr sz="23620"/>
            </a:lvl1pPr>
          </a:lstStyle>
          <a:p>
            <a:r>
              <a:rPr lang="en-US" smtClean="0"/>
              <a:t>Click to edit Master title style</a:t>
            </a:r>
            <a:endParaRPr lang="en-US" dirty="0"/>
          </a:p>
        </p:txBody>
      </p:sp>
      <p:sp>
        <p:nvSpPr>
          <p:cNvPr id="3" name="Subtitle 2"/>
          <p:cNvSpPr>
            <a:spLocks noGrp="1"/>
          </p:cNvSpPr>
          <p:nvPr>
            <p:ph type="subTitle" idx="1"/>
          </p:nvPr>
        </p:nvSpPr>
        <p:spPr>
          <a:xfrm>
            <a:off x="4499967" y="26850193"/>
            <a:ext cx="26999804" cy="12342326"/>
          </a:xfrm>
        </p:spPr>
        <p:txBody>
          <a:bodyPr/>
          <a:lstStyle>
            <a:lvl1pPr marL="0" indent="0" algn="ctr">
              <a:buNone/>
              <a:defRPr sz="9449"/>
            </a:lvl1pPr>
            <a:lvl2pPr marL="1799866" indent="0" algn="ctr">
              <a:buNone/>
              <a:defRPr sz="7874"/>
            </a:lvl2pPr>
            <a:lvl3pPr marL="3599733" indent="0" algn="ctr">
              <a:buNone/>
              <a:defRPr sz="7087"/>
            </a:lvl3pPr>
            <a:lvl4pPr marL="5399599" indent="0" algn="ctr">
              <a:buNone/>
              <a:defRPr sz="6299"/>
            </a:lvl4pPr>
            <a:lvl5pPr marL="7199468" indent="0" algn="ctr">
              <a:buNone/>
              <a:defRPr sz="6299"/>
            </a:lvl5pPr>
            <a:lvl6pPr marL="8999334" indent="0" algn="ctr">
              <a:buNone/>
              <a:defRPr sz="6299"/>
            </a:lvl6pPr>
            <a:lvl7pPr marL="10799200" indent="0" algn="ctr">
              <a:buNone/>
              <a:defRPr sz="6299"/>
            </a:lvl7pPr>
            <a:lvl8pPr marL="12599068" indent="0" algn="ctr">
              <a:buNone/>
              <a:defRPr sz="6299"/>
            </a:lvl8pPr>
            <a:lvl9pPr marL="14398934" indent="0" algn="ctr">
              <a:buNone/>
              <a:defRPr sz="629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14586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395274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2721712"/>
            <a:ext cx="7762444" cy="4332240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474984" y="2721712"/>
            <a:ext cx="22837334" cy="4332240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919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32625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56234" y="12744689"/>
            <a:ext cx="31049774" cy="21264779"/>
          </a:xfrm>
        </p:spPr>
        <p:txBody>
          <a:bodyPr anchor="b"/>
          <a:lstStyle>
            <a:lvl1pPr>
              <a:defRPr sz="23620"/>
            </a:lvl1pPr>
          </a:lstStyle>
          <a:p>
            <a:r>
              <a:rPr lang="en-US" smtClean="0"/>
              <a:t>Click to edit Master title style</a:t>
            </a:r>
            <a:endParaRPr lang="en-US" dirty="0"/>
          </a:p>
        </p:txBody>
      </p:sp>
      <p:sp>
        <p:nvSpPr>
          <p:cNvPr id="3" name="Text Placeholder 2"/>
          <p:cNvSpPr>
            <a:spLocks noGrp="1"/>
          </p:cNvSpPr>
          <p:nvPr>
            <p:ph type="body" idx="1"/>
          </p:nvPr>
        </p:nvSpPr>
        <p:spPr>
          <a:xfrm>
            <a:off x="2456234" y="34210643"/>
            <a:ext cx="31049774" cy="11182643"/>
          </a:xfrm>
        </p:spPr>
        <p:txBody>
          <a:bodyPr/>
          <a:lstStyle>
            <a:lvl1pPr marL="0" indent="0">
              <a:buNone/>
              <a:defRPr sz="9449">
                <a:solidFill>
                  <a:schemeClr val="tx1"/>
                </a:solidFill>
              </a:defRPr>
            </a:lvl1pPr>
            <a:lvl2pPr marL="1799866" indent="0">
              <a:buNone/>
              <a:defRPr sz="7874">
                <a:solidFill>
                  <a:schemeClr val="tx1">
                    <a:tint val="75000"/>
                  </a:schemeClr>
                </a:solidFill>
              </a:defRPr>
            </a:lvl2pPr>
            <a:lvl3pPr marL="3599733" indent="0">
              <a:buNone/>
              <a:defRPr sz="7087">
                <a:solidFill>
                  <a:schemeClr val="tx1">
                    <a:tint val="75000"/>
                  </a:schemeClr>
                </a:solidFill>
              </a:defRPr>
            </a:lvl3pPr>
            <a:lvl4pPr marL="5399599" indent="0">
              <a:buNone/>
              <a:defRPr sz="6299">
                <a:solidFill>
                  <a:schemeClr val="tx1">
                    <a:tint val="75000"/>
                  </a:schemeClr>
                </a:solidFill>
              </a:defRPr>
            </a:lvl4pPr>
            <a:lvl5pPr marL="7199468" indent="0">
              <a:buNone/>
              <a:defRPr sz="6299">
                <a:solidFill>
                  <a:schemeClr val="tx1">
                    <a:tint val="75000"/>
                  </a:schemeClr>
                </a:solidFill>
              </a:defRPr>
            </a:lvl5pPr>
            <a:lvl6pPr marL="8999334" indent="0">
              <a:buNone/>
              <a:defRPr sz="6299">
                <a:solidFill>
                  <a:schemeClr val="tx1">
                    <a:tint val="75000"/>
                  </a:schemeClr>
                </a:solidFill>
              </a:defRPr>
            </a:lvl6pPr>
            <a:lvl7pPr marL="10799200" indent="0">
              <a:buNone/>
              <a:defRPr sz="6299">
                <a:solidFill>
                  <a:schemeClr val="tx1">
                    <a:tint val="75000"/>
                  </a:schemeClr>
                </a:solidFill>
              </a:defRPr>
            </a:lvl7pPr>
            <a:lvl8pPr marL="12599068" indent="0">
              <a:buNone/>
              <a:defRPr sz="6299">
                <a:solidFill>
                  <a:schemeClr val="tx1">
                    <a:tint val="75000"/>
                  </a:schemeClr>
                </a:solidFill>
              </a:defRPr>
            </a:lvl8pPr>
            <a:lvl9pPr marL="14398934" indent="0">
              <a:buNone/>
              <a:defRPr sz="6299">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322ECA-011F-4E4F-A40A-145F7D47DF85}"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39431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474986"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8224871" y="13608517"/>
            <a:ext cx="15299889" cy="32435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441084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79671" y="2721722"/>
            <a:ext cx="31049774" cy="988096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479675" y="12531672"/>
            <a:ext cx="15229574"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4" name="Content Placeholder 3"/>
          <p:cNvSpPr>
            <a:spLocks noGrp="1"/>
          </p:cNvSpPr>
          <p:nvPr>
            <p:ph sz="half" idx="2"/>
          </p:nvPr>
        </p:nvSpPr>
        <p:spPr>
          <a:xfrm>
            <a:off x="2479675" y="18673254"/>
            <a:ext cx="15229574"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8224869" y="12531672"/>
            <a:ext cx="15304578" cy="6141578"/>
          </a:xfrm>
        </p:spPr>
        <p:txBody>
          <a:bodyPr anchor="b"/>
          <a:lstStyle>
            <a:lvl1pPr marL="0" indent="0">
              <a:buNone/>
              <a:defRPr sz="9449" b="1"/>
            </a:lvl1pPr>
            <a:lvl2pPr marL="1799866" indent="0">
              <a:buNone/>
              <a:defRPr sz="7874" b="1"/>
            </a:lvl2pPr>
            <a:lvl3pPr marL="3599733" indent="0">
              <a:buNone/>
              <a:defRPr sz="7087" b="1"/>
            </a:lvl3pPr>
            <a:lvl4pPr marL="5399599" indent="0">
              <a:buNone/>
              <a:defRPr sz="6299" b="1"/>
            </a:lvl4pPr>
            <a:lvl5pPr marL="7199468" indent="0">
              <a:buNone/>
              <a:defRPr sz="6299" b="1"/>
            </a:lvl5pPr>
            <a:lvl6pPr marL="8999334" indent="0">
              <a:buNone/>
              <a:defRPr sz="6299" b="1"/>
            </a:lvl6pPr>
            <a:lvl7pPr marL="10799200" indent="0">
              <a:buNone/>
              <a:defRPr sz="6299" b="1"/>
            </a:lvl7pPr>
            <a:lvl8pPr marL="12599068" indent="0">
              <a:buNone/>
              <a:defRPr sz="6299" b="1"/>
            </a:lvl8pPr>
            <a:lvl9pPr marL="14398934" indent="0">
              <a:buNone/>
              <a:defRPr sz="6299" b="1"/>
            </a:lvl9pPr>
          </a:lstStyle>
          <a:p>
            <a:pPr lvl="0"/>
            <a:r>
              <a:rPr lang="en-US" smtClean="0"/>
              <a:t>Edit Master text styles</a:t>
            </a:r>
          </a:p>
        </p:txBody>
      </p:sp>
      <p:sp>
        <p:nvSpPr>
          <p:cNvPr id="6" name="Content Placeholder 5"/>
          <p:cNvSpPr>
            <a:spLocks noGrp="1"/>
          </p:cNvSpPr>
          <p:nvPr>
            <p:ph sz="quarter" idx="4"/>
          </p:nvPr>
        </p:nvSpPr>
        <p:spPr>
          <a:xfrm>
            <a:off x="18224869" y="18673254"/>
            <a:ext cx="15304578" cy="2746553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D322ECA-011F-4E4F-A40A-145F7D47DF85}"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84606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D322ECA-011F-4E4F-A40A-145F7D47DF85}"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91024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322ECA-011F-4E4F-A40A-145F7D47DF85}" type="datetimeFigureOut">
              <a:rPr lang="en-US" smtClean="0"/>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670900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Content Placeholder 2"/>
          <p:cNvSpPr>
            <a:spLocks noGrp="1"/>
          </p:cNvSpPr>
          <p:nvPr>
            <p:ph idx="1"/>
          </p:nvPr>
        </p:nvSpPr>
        <p:spPr>
          <a:xfrm>
            <a:off x="15304582" y="7360446"/>
            <a:ext cx="18224867" cy="36328810"/>
          </a:xfrm>
        </p:spPr>
        <p:txBody>
          <a:bodyPr/>
          <a:lstStyle>
            <a:lvl1pPr>
              <a:defRPr sz="12597"/>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16711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79675" y="3408043"/>
            <a:ext cx="11610853" cy="11928160"/>
          </a:xfrm>
        </p:spPr>
        <p:txBody>
          <a:bodyPr anchor="b"/>
          <a:lstStyle>
            <a:lvl1pPr>
              <a:defRPr sz="1259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304582" y="7360446"/>
            <a:ext cx="18224867" cy="36328810"/>
          </a:xfrm>
        </p:spPr>
        <p:txBody>
          <a:bodyPr anchor="t"/>
          <a:lstStyle>
            <a:lvl1pPr marL="0" indent="0">
              <a:buNone/>
              <a:defRPr sz="12597"/>
            </a:lvl1pPr>
            <a:lvl2pPr marL="1799866" indent="0">
              <a:buNone/>
              <a:defRPr sz="11024"/>
            </a:lvl2pPr>
            <a:lvl3pPr marL="3599733" indent="0">
              <a:buNone/>
              <a:defRPr sz="9449"/>
            </a:lvl3pPr>
            <a:lvl4pPr marL="5399599" indent="0">
              <a:buNone/>
              <a:defRPr sz="7874"/>
            </a:lvl4pPr>
            <a:lvl5pPr marL="7199468" indent="0">
              <a:buNone/>
              <a:defRPr sz="7874"/>
            </a:lvl5pPr>
            <a:lvl6pPr marL="8999334" indent="0">
              <a:buNone/>
              <a:defRPr sz="7874"/>
            </a:lvl6pPr>
            <a:lvl7pPr marL="10799200" indent="0">
              <a:buNone/>
              <a:defRPr sz="7874"/>
            </a:lvl7pPr>
            <a:lvl8pPr marL="12599068" indent="0">
              <a:buNone/>
              <a:defRPr sz="7874"/>
            </a:lvl8pPr>
            <a:lvl9pPr marL="14398934" indent="0">
              <a:buNone/>
              <a:defRPr sz="7874"/>
            </a:lvl9pPr>
          </a:lstStyle>
          <a:p>
            <a:r>
              <a:rPr lang="en-US" smtClean="0"/>
              <a:t>Click icon to add picture</a:t>
            </a:r>
            <a:endParaRPr lang="en-US" dirty="0"/>
          </a:p>
        </p:txBody>
      </p:sp>
      <p:sp>
        <p:nvSpPr>
          <p:cNvPr id="4" name="Text Placeholder 3"/>
          <p:cNvSpPr>
            <a:spLocks noGrp="1"/>
          </p:cNvSpPr>
          <p:nvPr>
            <p:ph type="body" sz="half" idx="2"/>
          </p:nvPr>
        </p:nvSpPr>
        <p:spPr>
          <a:xfrm>
            <a:off x="2479675" y="15336207"/>
            <a:ext cx="11610853" cy="28412210"/>
          </a:xfrm>
        </p:spPr>
        <p:txBody>
          <a:bodyPr/>
          <a:lstStyle>
            <a:lvl1pPr marL="0" indent="0">
              <a:buNone/>
              <a:defRPr sz="6299"/>
            </a:lvl1pPr>
            <a:lvl2pPr marL="1799866" indent="0">
              <a:buNone/>
              <a:defRPr sz="5512"/>
            </a:lvl2pPr>
            <a:lvl3pPr marL="3599733" indent="0">
              <a:buNone/>
              <a:defRPr sz="4724"/>
            </a:lvl3pPr>
            <a:lvl4pPr marL="5399599" indent="0">
              <a:buNone/>
              <a:defRPr sz="3937"/>
            </a:lvl4pPr>
            <a:lvl5pPr marL="7199468" indent="0">
              <a:buNone/>
              <a:defRPr sz="3937"/>
            </a:lvl5pPr>
            <a:lvl6pPr marL="8999334" indent="0">
              <a:buNone/>
              <a:defRPr sz="3937"/>
            </a:lvl6pPr>
            <a:lvl7pPr marL="10799200" indent="0">
              <a:buNone/>
              <a:defRPr sz="3937"/>
            </a:lvl7pPr>
            <a:lvl8pPr marL="12599068" indent="0">
              <a:buNone/>
              <a:defRPr sz="3937"/>
            </a:lvl8pPr>
            <a:lvl9pPr marL="14398934" indent="0">
              <a:buNone/>
              <a:defRPr sz="3937"/>
            </a:lvl9pPr>
          </a:lstStyle>
          <a:p>
            <a:pPr lvl="0"/>
            <a:r>
              <a:rPr lang="en-US" smtClean="0"/>
              <a:t>Edit Master text styles</a:t>
            </a:r>
          </a:p>
        </p:txBody>
      </p:sp>
      <p:sp>
        <p:nvSpPr>
          <p:cNvPr id="5" name="Date Placeholder 4"/>
          <p:cNvSpPr>
            <a:spLocks noGrp="1"/>
          </p:cNvSpPr>
          <p:nvPr>
            <p:ph type="dt" sz="half" idx="10"/>
          </p:nvPr>
        </p:nvSpPr>
        <p:spPr/>
        <p:txBody>
          <a:bodyPr/>
          <a:lstStyle/>
          <a:p>
            <a:fld id="{4D322ECA-011F-4E4F-A40A-145F7D47DF85}"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740AF5-F4BD-4E04-8FA9-A7767FE3CF70}" type="slidenum">
              <a:rPr lang="en-US" smtClean="0"/>
              <a:t>‹#›</a:t>
            </a:fld>
            <a:endParaRPr lang="en-US"/>
          </a:p>
        </p:txBody>
      </p:sp>
    </p:spTree>
    <p:extLst>
      <p:ext uri="{BB962C8B-B14F-4D97-AF65-F5344CB8AC3E}">
        <p14:creationId xmlns:p14="http://schemas.microsoft.com/office/powerpoint/2010/main" val="2997525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74982" y="2721722"/>
            <a:ext cx="31049774" cy="988096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474982" y="13608517"/>
            <a:ext cx="31049774" cy="324355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474985" y="47381306"/>
            <a:ext cx="8099941" cy="2721704"/>
          </a:xfrm>
          <a:prstGeom prst="rect">
            <a:avLst/>
          </a:prstGeom>
        </p:spPr>
        <p:txBody>
          <a:bodyPr vert="horz" lIns="91440" tIns="45720" rIns="91440" bIns="45720" rtlCol="0" anchor="ctr"/>
          <a:lstStyle>
            <a:lvl1pPr algn="l">
              <a:defRPr sz="4724">
                <a:solidFill>
                  <a:schemeClr val="tx1">
                    <a:tint val="75000"/>
                  </a:schemeClr>
                </a:solidFill>
              </a:defRPr>
            </a:lvl1pPr>
          </a:lstStyle>
          <a:p>
            <a:fld id="{4D322ECA-011F-4E4F-A40A-145F7D47DF85}" type="datetimeFigureOut">
              <a:rPr lang="en-US" smtClean="0"/>
              <a:t>10/21/2021</a:t>
            </a:fld>
            <a:endParaRPr lang="en-US"/>
          </a:p>
        </p:txBody>
      </p:sp>
      <p:sp>
        <p:nvSpPr>
          <p:cNvPr id="5" name="Footer Placeholder 4"/>
          <p:cNvSpPr>
            <a:spLocks noGrp="1"/>
          </p:cNvSpPr>
          <p:nvPr>
            <p:ph type="ftr" sz="quarter" idx="3"/>
          </p:nvPr>
        </p:nvSpPr>
        <p:spPr>
          <a:xfrm>
            <a:off x="11924913" y="47381306"/>
            <a:ext cx="12149912" cy="2721704"/>
          </a:xfrm>
          <a:prstGeom prst="rect">
            <a:avLst/>
          </a:prstGeom>
        </p:spPr>
        <p:txBody>
          <a:bodyPr vert="horz" lIns="91440" tIns="45720" rIns="91440" bIns="45720" rtlCol="0" anchor="ctr"/>
          <a:lstStyle>
            <a:lvl1pPr algn="ctr">
              <a:defRPr sz="4724">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424817" y="47381306"/>
            <a:ext cx="8099941" cy="2721704"/>
          </a:xfrm>
          <a:prstGeom prst="rect">
            <a:avLst/>
          </a:prstGeom>
        </p:spPr>
        <p:txBody>
          <a:bodyPr vert="horz" lIns="91440" tIns="45720" rIns="91440" bIns="45720" rtlCol="0" anchor="ctr"/>
          <a:lstStyle>
            <a:lvl1pPr algn="r">
              <a:defRPr sz="4724">
                <a:solidFill>
                  <a:schemeClr val="tx1">
                    <a:tint val="75000"/>
                  </a:schemeClr>
                </a:solidFill>
              </a:defRPr>
            </a:lvl1pPr>
          </a:lstStyle>
          <a:p>
            <a:fld id="{7F740AF5-F4BD-4E04-8FA9-A7767FE3CF70}" type="slidenum">
              <a:rPr lang="en-US" smtClean="0"/>
              <a:t>‹#›</a:t>
            </a:fld>
            <a:endParaRPr lang="en-US"/>
          </a:p>
        </p:txBody>
      </p:sp>
    </p:spTree>
    <p:extLst>
      <p:ext uri="{BB962C8B-B14F-4D97-AF65-F5344CB8AC3E}">
        <p14:creationId xmlns:p14="http://schemas.microsoft.com/office/powerpoint/2010/main" val="381648541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359973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32" indent="-899932" algn="l" defTabSz="359973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801" indent="-899932" algn="l" defTabSz="359973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667" indent="-899932" algn="l" defTabSz="359973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534"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4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2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135"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001"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8868" indent="-899932" algn="l" defTabSz="359973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733" rtl="0" eaLnBrk="1" latinLnBrk="0" hangingPunct="1">
        <a:defRPr sz="7087" kern="1200">
          <a:solidFill>
            <a:schemeClr val="tx1"/>
          </a:solidFill>
          <a:latin typeface="+mn-lt"/>
          <a:ea typeface="+mn-ea"/>
          <a:cs typeface="+mn-cs"/>
        </a:defRPr>
      </a:lvl1pPr>
      <a:lvl2pPr marL="1799866" algn="l" defTabSz="3599733" rtl="0" eaLnBrk="1" latinLnBrk="0" hangingPunct="1">
        <a:defRPr sz="7087" kern="1200">
          <a:solidFill>
            <a:schemeClr val="tx1"/>
          </a:solidFill>
          <a:latin typeface="+mn-lt"/>
          <a:ea typeface="+mn-ea"/>
          <a:cs typeface="+mn-cs"/>
        </a:defRPr>
      </a:lvl2pPr>
      <a:lvl3pPr marL="3599733" algn="l" defTabSz="3599733" rtl="0" eaLnBrk="1" latinLnBrk="0" hangingPunct="1">
        <a:defRPr sz="7087" kern="1200">
          <a:solidFill>
            <a:schemeClr val="tx1"/>
          </a:solidFill>
          <a:latin typeface="+mn-lt"/>
          <a:ea typeface="+mn-ea"/>
          <a:cs typeface="+mn-cs"/>
        </a:defRPr>
      </a:lvl3pPr>
      <a:lvl4pPr marL="5399599" algn="l" defTabSz="3599733" rtl="0" eaLnBrk="1" latinLnBrk="0" hangingPunct="1">
        <a:defRPr sz="7087" kern="1200">
          <a:solidFill>
            <a:schemeClr val="tx1"/>
          </a:solidFill>
          <a:latin typeface="+mn-lt"/>
          <a:ea typeface="+mn-ea"/>
          <a:cs typeface="+mn-cs"/>
        </a:defRPr>
      </a:lvl4pPr>
      <a:lvl5pPr marL="7199468" algn="l" defTabSz="3599733" rtl="0" eaLnBrk="1" latinLnBrk="0" hangingPunct="1">
        <a:defRPr sz="7087" kern="1200">
          <a:solidFill>
            <a:schemeClr val="tx1"/>
          </a:solidFill>
          <a:latin typeface="+mn-lt"/>
          <a:ea typeface="+mn-ea"/>
          <a:cs typeface="+mn-cs"/>
        </a:defRPr>
      </a:lvl5pPr>
      <a:lvl6pPr marL="8999334" algn="l" defTabSz="3599733" rtl="0" eaLnBrk="1" latinLnBrk="0" hangingPunct="1">
        <a:defRPr sz="7087" kern="1200">
          <a:solidFill>
            <a:schemeClr val="tx1"/>
          </a:solidFill>
          <a:latin typeface="+mn-lt"/>
          <a:ea typeface="+mn-ea"/>
          <a:cs typeface="+mn-cs"/>
        </a:defRPr>
      </a:lvl6pPr>
      <a:lvl7pPr marL="10799200" algn="l" defTabSz="3599733" rtl="0" eaLnBrk="1" latinLnBrk="0" hangingPunct="1">
        <a:defRPr sz="7087" kern="1200">
          <a:solidFill>
            <a:schemeClr val="tx1"/>
          </a:solidFill>
          <a:latin typeface="+mn-lt"/>
          <a:ea typeface="+mn-ea"/>
          <a:cs typeface="+mn-cs"/>
        </a:defRPr>
      </a:lvl7pPr>
      <a:lvl8pPr marL="12599068" algn="l" defTabSz="3599733" rtl="0" eaLnBrk="1" latinLnBrk="0" hangingPunct="1">
        <a:defRPr sz="7087" kern="1200">
          <a:solidFill>
            <a:schemeClr val="tx1"/>
          </a:solidFill>
          <a:latin typeface="+mn-lt"/>
          <a:ea typeface="+mn-ea"/>
          <a:cs typeface="+mn-cs"/>
        </a:defRPr>
      </a:lvl8pPr>
      <a:lvl9pPr marL="14398934" algn="l" defTabSz="359973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jpg"/><Relationship Id="rId10" Type="http://schemas.openxmlformats.org/officeDocument/2006/relationships/image" Target="../media/image8.jpeg"/><Relationship Id="rId4" Type="http://schemas.openxmlformats.org/officeDocument/2006/relationships/image" Target="../media/image2.jp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28543" y="7960520"/>
            <a:ext cx="16560000" cy="123517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1" name="Rounded Rectangle 20"/>
          <p:cNvSpPr/>
          <p:nvPr/>
        </p:nvSpPr>
        <p:spPr>
          <a:xfrm>
            <a:off x="17643882" y="30058294"/>
            <a:ext cx="16560000" cy="1235174"/>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120" dirty="0" smtClean="0">
                <a:latin typeface="Arial Black" panose="020B0A04020102020204" pitchFamily="34" charset="0"/>
              </a:rPr>
              <a:t>CONCLUSION</a:t>
            </a:r>
            <a:endParaRPr lang="en-US" sz="4120" dirty="0">
              <a:latin typeface="Arial Black" panose="020B0A04020102020204" pitchFamily="34" charset="0"/>
            </a:endParaRPr>
          </a:p>
        </p:txBody>
      </p:sp>
      <p:sp>
        <p:nvSpPr>
          <p:cNvPr id="24" name="Rounded Rectangle 23"/>
          <p:cNvSpPr/>
          <p:nvPr/>
        </p:nvSpPr>
        <p:spPr>
          <a:xfrm>
            <a:off x="328543" y="14226510"/>
            <a:ext cx="16560000" cy="1235175"/>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120" dirty="0" smtClean="0">
                <a:latin typeface="Arial Black" panose="020B0A04020102020204" pitchFamily="34" charset="0"/>
              </a:rPr>
              <a:t>INTRODUCTION</a:t>
            </a:r>
            <a:endParaRPr lang="en-US" sz="4120" dirty="0">
              <a:latin typeface="Arial Black" panose="020B0A04020102020204" pitchFamily="34" charset="0"/>
            </a:endParaRPr>
          </a:p>
        </p:txBody>
      </p:sp>
      <p:sp>
        <p:nvSpPr>
          <p:cNvPr id="25" name="Rounded Rectangle 24"/>
          <p:cNvSpPr/>
          <p:nvPr/>
        </p:nvSpPr>
        <p:spPr>
          <a:xfrm>
            <a:off x="17643882" y="36511873"/>
            <a:ext cx="16560000" cy="1235174"/>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120" dirty="0" smtClean="0">
                <a:latin typeface="Arial Black" panose="020B0A04020102020204" pitchFamily="34" charset="0"/>
              </a:rPr>
              <a:t>REFERENCES</a:t>
            </a:r>
            <a:endParaRPr lang="en-US" sz="4120" dirty="0">
              <a:latin typeface="Arial Black" panose="020B0A04020102020204" pitchFamily="34" charset="0"/>
            </a:endParaRPr>
          </a:p>
        </p:txBody>
      </p:sp>
      <p:sp>
        <p:nvSpPr>
          <p:cNvPr id="26" name="Rounded Rectangle 25"/>
          <p:cNvSpPr/>
          <p:nvPr/>
        </p:nvSpPr>
        <p:spPr>
          <a:xfrm>
            <a:off x="309414" y="26998179"/>
            <a:ext cx="16560000" cy="1235175"/>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120" smtClean="0">
                <a:latin typeface="Arial Black" panose="020B0A04020102020204" pitchFamily="34" charset="0"/>
              </a:rPr>
              <a:t>SECURITY ISSUES IN E-HEALTH</a:t>
            </a:r>
            <a:endParaRPr lang="en-US" sz="4120">
              <a:latin typeface="Arial Black" panose="020B0A04020102020204" pitchFamily="34" charset="0"/>
            </a:endParaRPr>
          </a:p>
        </p:txBody>
      </p:sp>
      <p:sp>
        <p:nvSpPr>
          <p:cNvPr id="27" name="Rounded Rectangle 26"/>
          <p:cNvSpPr/>
          <p:nvPr/>
        </p:nvSpPr>
        <p:spPr>
          <a:xfrm>
            <a:off x="309414" y="36515327"/>
            <a:ext cx="16560000" cy="1235175"/>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60"/>
          </a:p>
        </p:txBody>
      </p:sp>
      <p:sp>
        <p:nvSpPr>
          <p:cNvPr id="2" name="Rectangle 1"/>
          <p:cNvSpPr/>
          <p:nvPr/>
        </p:nvSpPr>
        <p:spPr>
          <a:xfrm>
            <a:off x="0" y="0"/>
            <a:ext cx="35999738" cy="7713609"/>
          </a:xfrm>
          <a:prstGeom prst="rect">
            <a:avLst/>
          </a:prstGeom>
          <a:solidFill>
            <a:schemeClr val="accent1"/>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2160"/>
          </a:p>
        </p:txBody>
      </p:sp>
      <p:sp>
        <p:nvSpPr>
          <p:cNvPr id="4" name="Rectangle 3"/>
          <p:cNvSpPr/>
          <p:nvPr/>
        </p:nvSpPr>
        <p:spPr>
          <a:xfrm>
            <a:off x="1851803" y="744845"/>
            <a:ext cx="32199284" cy="3046988"/>
          </a:xfrm>
          <a:prstGeom prst="rect">
            <a:avLst/>
          </a:prstGeom>
        </p:spPr>
        <p:txBody>
          <a:bodyPr wrap="square">
            <a:spAutoFit/>
          </a:bodyPr>
          <a:lstStyle/>
          <a:p>
            <a:pPr algn="ctr"/>
            <a:r>
              <a:rPr lang="en-US" sz="9600" b="1" dirty="0">
                <a:solidFill>
                  <a:schemeClr val="bg1"/>
                </a:solidFill>
                <a:latin typeface="Rockwell" panose="02060603020205020403" pitchFamily="18" charset="0"/>
                <a:cs typeface="Times New Roman" panose="02020603050405020304" pitchFamily="18" charset="0"/>
              </a:rPr>
              <a:t>CYBER SECURITY ISSUES OF SMART DEVICES IN E-HEALTH : A REVIEW</a:t>
            </a:r>
          </a:p>
        </p:txBody>
      </p:sp>
      <p:sp>
        <p:nvSpPr>
          <p:cNvPr id="6" name="Rectangle 5"/>
          <p:cNvSpPr/>
          <p:nvPr/>
        </p:nvSpPr>
        <p:spPr>
          <a:xfrm>
            <a:off x="17695220" y="38042874"/>
            <a:ext cx="17324380" cy="8464497"/>
          </a:xfrm>
          <a:prstGeom prst="rect">
            <a:avLst/>
          </a:prstGeom>
        </p:spPr>
        <p:txBody>
          <a:bodyPr wrap="square">
            <a:spAutoFit/>
          </a:bodyPr>
          <a:lstStyle/>
          <a:p>
            <a:r>
              <a:rPr lang="en-US" sz="3202" dirty="0">
                <a:latin typeface="Rockwell" panose="02060603020205020403" pitchFamily="18" charset="0"/>
              </a:rPr>
              <a:t>[1] </a:t>
            </a:r>
            <a:r>
              <a:rPr lang="en-US" sz="3200" dirty="0">
                <a:latin typeface="Rockwell" panose="02060603020205020403" pitchFamily="18" charset="0"/>
              </a:rPr>
              <a:t>Patience E. </a:t>
            </a:r>
            <a:r>
              <a:rPr lang="en-US" sz="3200" dirty="0" err="1">
                <a:latin typeface="Rockwell" panose="02060603020205020403" pitchFamily="18" charset="0"/>
              </a:rPr>
              <a:t>Idoga</a:t>
            </a:r>
            <a:r>
              <a:rPr lang="en-US" sz="3200" dirty="0">
                <a:latin typeface="Rockwell" panose="02060603020205020403" pitchFamily="18" charset="0"/>
              </a:rPr>
              <a:t>, </a:t>
            </a:r>
            <a:r>
              <a:rPr lang="en-US" sz="3200" dirty="0" smtClean="0">
                <a:latin typeface="Rockwell" panose="02060603020205020403" pitchFamily="18" charset="0"/>
              </a:rPr>
              <a:t>Mary </a:t>
            </a:r>
            <a:r>
              <a:rPr lang="en-US" sz="3200" dirty="0" err="1">
                <a:latin typeface="Rockwell" panose="02060603020205020403" pitchFamily="18" charset="0"/>
              </a:rPr>
              <a:t>Agoyi</a:t>
            </a:r>
            <a:r>
              <a:rPr lang="en-US" sz="3200" dirty="0">
                <a:latin typeface="Rockwell" panose="02060603020205020403" pitchFamily="18" charset="0"/>
              </a:rPr>
              <a:t> </a:t>
            </a:r>
            <a:r>
              <a:rPr lang="en-US" sz="3202" dirty="0" smtClean="0">
                <a:latin typeface="Rockwell" panose="02060603020205020403" pitchFamily="18" charset="0"/>
              </a:rPr>
              <a:t> “</a:t>
            </a:r>
            <a:r>
              <a:rPr lang="en-US" sz="3200" dirty="0">
                <a:latin typeface="Rockwell" panose="02060603020205020403" pitchFamily="18" charset="0"/>
              </a:rPr>
              <a:t>Review of security issues in e-Healthcare and solutions</a:t>
            </a:r>
            <a:r>
              <a:rPr lang="en-US" sz="3202" dirty="0" smtClean="0">
                <a:latin typeface="Rockwell" panose="02060603020205020403" pitchFamily="18" charset="0"/>
              </a:rPr>
              <a:t>”, </a:t>
            </a:r>
            <a:r>
              <a:rPr lang="en-US" sz="3200" dirty="0" smtClean="0">
                <a:latin typeface="Rockwell" panose="02060603020205020403" pitchFamily="18" charset="0"/>
              </a:rPr>
              <a:t>HONET-ICT,</a:t>
            </a:r>
            <a:r>
              <a:rPr lang="en-US" sz="3202" dirty="0" smtClean="0">
                <a:latin typeface="Rockwell" panose="02060603020205020403" pitchFamily="18" charset="0"/>
              </a:rPr>
              <a:t> </a:t>
            </a:r>
            <a:r>
              <a:rPr lang="en-US" sz="3200" dirty="0" smtClean="0">
                <a:latin typeface="Rockwell" panose="02060603020205020403" pitchFamily="18" charset="0"/>
              </a:rPr>
              <a:t>2016.</a:t>
            </a:r>
          </a:p>
          <a:p>
            <a:r>
              <a:rPr lang="en-US" sz="3200" dirty="0" smtClean="0">
                <a:latin typeface="Rockwell" panose="02060603020205020403" pitchFamily="18" charset="0"/>
              </a:rPr>
              <a:t>[2] Wang</a:t>
            </a:r>
            <a:r>
              <a:rPr lang="en-US" sz="3200" dirty="0">
                <a:latin typeface="Rockwell" panose="02060603020205020403" pitchFamily="18" charset="0"/>
              </a:rPr>
              <a:t>, J., et al., A Research on Security and Privacy Issues for Patient Related Data in Medical Organization System. International Journal of Security and Its Applications, 2013. 7(4): p. 287-298. </a:t>
            </a:r>
            <a:r>
              <a:rPr lang="en-US" sz="3200" dirty="0" smtClean="0">
                <a:latin typeface="Rockwell" panose="02060603020205020403" pitchFamily="18" charset="0"/>
              </a:rPr>
              <a:t>[</a:t>
            </a:r>
            <a:r>
              <a:rPr lang="en-US" sz="3200" dirty="0">
                <a:latin typeface="Rockwell" panose="02060603020205020403" pitchFamily="18" charset="0"/>
              </a:rPr>
              <a:t>3</a:t>
            </a:r>
            <a:r>
              <a:rPr lang="en-US" sz="3200" dirty="0" smtClean="0">
                <a:latin typeface="Rockwell" panose="02060603020205020403" pitchFamily="18" charset="0"/>
              </a:rPr>
              <a:t>] </a:t>
            </a:r>
            <a:r>
              <a:rPr lang="en-US" sz="3200" dirty="0">
                <a:latin typeface="Rockwell" panose="02060603020205020403" pitchFamily="18" charset="0"/>
              </a:rPr>
              <a:t>Zhang, K., et al., Security and privacy for mobile healthcare networks: from a quality of protection perspective. IEEE Wireless Communications, 2015. 22(4): p. </a:t>
            </a:r>
            <a:r>
              <a:rPr lang="en-US" sz="3200" dirty="0" smtClean="0">
                <a:latin typeface="Rockwell" panose="02060603020205020403" pitchFamily="18" charset="0"/>
              </a:rPr>
              <a:t>104-112</a:t>
            </a:r>
          </a:p>
          <a:p>
            <a:r>
              <a:rPr lang="en-US" sz="3200" dirty="0" smtClean="0">
                <a:latin typeface="Rockwell" panose="02060603020205020403" pitchFamily="18" charset="0"/>
              </a:rPr>
              <a:t>[4] </a:t>
            </a:r>
            <a:r>
              <a:rPr lang="en-US" sz="3200" dirty="0" err="1" smtClean="0">
                <a:latin typeface="Rockwell" panose="02060603020205020403" pitchFamily="18" charset="0"/>
              </a:rPr>
              <a:t>Ramli</a:t>
            </a:r>
            <a:r>
              <a:rPr lang="en-US" sz="3200" dirty="0">
                <a:latin typeface="Rockwell" panose="02060603020205020403" pitchFamily="18" charset="0"/>
              </a:rPr>
              <a:t>, R., N. </a:t>
            </a:r>
            <a:r>
              <a:rPr lang="en-US" sz="3200" dirty="0" err="1">
                <a:latin typeface="Rockwell" panose="02060603020205020403" pitchFamily="18" charset="0"/>
              </a:rPr>
              <a:t>Zakaria</a:t>
            </a:r>
            <a:r>
              <a:rPr lang="en-US" sz="3200" dirty="0">
                <a:latin typeface="Rockwell" panose="02060603020205020403" pitchFamily="18" charset="0"/>
              </a:rPr>
              <a:t>, and P. </a:t>
            </a:r>
            <a:r>
              <a:rPr lang="en-US" sz="3200" dirty="0" err="1">
                <a:latin typeface="Rockwell" panose="02060603020205020403" pitchFamily="18" charset="0"/>
              </a:rPr>
              <a:t>Sumari</a:t>
            </a:r>
            <a:r>
              <a:rPr lang="en-US" sz="3200" dirty="0">
                <a:latin typeface="Rockwell" panose="02060603020205020403" pitchFamily="18" charset="0"/>
              </a:rPr>
              <a:t>, Privacy issues in pervasive healthcare monitoring system: A review. World Acad. Sci. Eng. </a:t>
            </a:r>
            <a:r>
              <a:rPr lang="en-US" sz="3200" dirty="0" err="1">
                <a:latin typeface="Rockwell" panose="02060603020205020403" pitchFamily="18" charset="0"/>
              </a:rPr>
              <a:t>Technol</a:t>
            </a:r>
            <a:r>
              <a:rPr lang="en-US" sz="3200" dirty="0">
                <a:latin typeface="Rockwell" panose="02060603020205020403" pitchFamily="18" charset="0"/>
              </a:rPr>
              <a:t>, 2010. 72: p. 741-747</a:t>
            </a:r>
            <a:r>
              <a:rPr lang="en-US" sz="3200" dirty="0" smtClean="0">
                <a:latin typeface="Rockwell" panose="02060603020205020403" pitchFamily="18" charset="0"/>
              </a:rPr>
              <a:t>.</a:t>
            </a:r>
          </a:p>
          <a:p>
            <a:r>
              <a:rPr lang="en-US" sz="3200" dirty="0" smtClean="0">
                <a:latin typeface="Rockwell" panose="02060603020205020403" pitchFamily="18" charset="0"/>
              </a:rPr>
              <a:t>[5]Zhang</a:t>
            </a:r>
            <a:r>
              <a:rPr lang="en-US" sz="3200" dirty="0">
                <a:latin typeface="Rockwell" panose="02060603020205020403" pitchFamily="18" charset="0"/>
              </a:rPr>
              <a:t>, R. and L. Liu. Security models and requirements for healthcare application clouds. in 2010 IEEE 3rd International Conference on Cloud Computing. 2010. IEEE</a:t>
            </a:r>
            <a:r>
              <a:rPr lang="en-US" sz="3200" dirty="0" smtClean="0">
                <a:latin typeface="Rockwell" panose="02060603020205020403" pitchFamily="18" charset="0"/>
              </a:rPr>
              <a:t>.</a:t>
            </a:r>
          </a:p>
          <a:p>
            <a:r>
              <a:rPr lang="en-US" sz="3200" dirty="0" smtClean="0">
                <a:latin typeface="Rockwell" panose="02060603020205020403" pitchFamily="18" charset="0"/>
              </a:rPr>
              <a:t>[6] </a:t>
            </a:r>
            <a:r>
              <a:rPr lang="en-US" sz="3200" dirty="0">
                <a:latin typeface="Rockwell" panose="02060603020205020403" pitchFamily="18" charset="0"/>
              </a:rPr>
              <a:t>Carmen C, </a:t>
            </a:r>
            <a:r>
              <a:rPr lang="en-US" sz="3200" dirty="0" err="1">
                <a:latin typeface="Rockwell" panose="02060603020205020403" pitchFamily="18" charset="0"/>
              </a:rPr>
              <a:t>Peris</a:t>
            </a:r>
            <a:r>
              <a:rPr lang="en-US" sz="3200" dirty="0">
                <a:latin typeface="Rockwell" panose="02060603020205020403" pitchFamily="18" charset="0"/>
              </a:rPr>
              <a:t>-Lopez P, </a:t>
            </a:r>
            <a:r>
              <a:rPr lang="en-US" sz="3200" dirty="0" err="1">
                <a:latin typeface="Rockwell" panose="02060603020205020403" pitchFamily="18" charset="0"/>
              </a:rPr>
              <a:t>Tapiador</a:t>
            </a:r>
            <a:r>
              <a:rPr lang="en-US" sz="3200" dirty="0">
                <a:latin typeface="Rockwell" panose="02060603020205020403" pitchFamily="18" charset="0"/>
              </a:rPr>
              <a:t> J. E. (2015) 'Security and Privacy Issues in Implantable Medical Devices: A Comprehensive Survey'. Journal of Biomedical Informatics </a:t>
            </a:r>
            <a:r>
              <a:rPr lang="en-US" sz="3200" dirty="0" smtClean="0">
                <a:latin typeface="Rockwell" panose="02060603020205020403" pitchFamily="18" charset="0"/>
              </a:rPr>
              <a:t>2015</a:t>
            </a:r>
          </a:p>
          <a:p>
            <a:r>
              <a:rPr lang="en-US" sz="3200" dirty="0" smtClean="0">
                <a:latin typeface="Rockwell" panose="02060603020205020403" pitchFamily="18" charset="0"/>
              </a:rPr>
              <a:t>[7] </a:t>
            </a:r>
            <a:r>
              <a:rPr lang="en-US" sz="3200" dirty="0" err="1">
                <a:latin typeface="Rockwell" panose="02060603020205020403" pitchFamily="18" charset="0"/>
              </a:rPr>
              <a:t>Frontoni</a:t>
            </a:r>
            <a:r>
              <a:rPr lang="en-US" sz="3200" dirty="0">
                <a:latin typeface="Rockwell" panose="02060603020205020403" pitchFamily="18" charset="0"/>
              </a:rPr>
              <a:t>, E., </a:t>
            </a:r>
            <a:r>
              <a:rPr lang="en-US" sz="3200" dirty="0" err="1">
                <a:latin typeface="Rockwell" panose="02060603020205020403" pitchFamily="18" charset="0"/>
              </a:rPr>
              <a:t>Baldi</a:t>
            </a:r>
            <a:r>
              <a:rPr lang="en-US" sz="3200" dirty="0">
                <a:latin typeface="Rockwell" panose="02060603020205020403" pitchFamily="18" charset="0"/>
              </a:rPr>
              <a:t>, M., </a:t>
            </a:r>
            <a:r>
              <a:rPr lang="en-US" sz="3200" dirty="0" err="1">
                <a:latin typeface="Rockwell" panose="02060603020205020403" pitchFamily="18" charset="0"/>
              </a:rPr>
              <a:t>Zingaretti</a:t>
            </a:r>
            <a:r>
              <a:rPr lang="en-US" sz="3200" dirty="0">
                <a:latin typeface="Rockwell" panose="02060603020205020403" pitchFamily="18" charset="0"/>
              </a:rPr>
              <a:t>, P., </a:t>
            </a:r>
            <a:r>
              <a:rPr lang="en-US" sz="3200" dirty="0" err="1">
                <a:latin typeface="Rockwell" panose="02060603020205020403" pitchFamily="18" charset="0"/>
              </a:rPr>
              <a:t>Landro</a:t>
            </a:r>
            <a:r>
              <a:rPr lang="en-US" sz="3200" dirty="0">
                <a:latin typeface="Rockwell" panose="02060603020205020403" pitchFamily="18" charset="0"/>
              </a:rPr>
              <a:t>, V., &amp; Misericordia, P. (2014, October). Security issues for data sharing and service interoperability in eHealth systems: the Nu. Sa. Test bed. In Security Technology (</a:t>
            </a:r>
            <a:r>
              <a:rPr lang="en-US" sz="3200" dirty="0" err="1">
                <a:latin typeface="Rockwell" panose="02060603020205020403" pitchFamily="18" charset="0"/>
              </a:rPr>
              <a:t>iCCST</a:t>
            </a:r>
            <a:r>
              <a:rPr lang="en-US" sz="3200" dirty="0">
                <a:latin typeface="Rockwell" panose="02060603020205020403" pitchFamily="18" charset="0"/>
              </a:rPr>
              <a:t>), 2014 international Carnahan Conference on (pp. 1-6). IEEE.</a:t>
            </a:r>
            <a:endParaRPr lang="en-US" sz="3200" dirty="0" smtClean="0">
              <a:latin typeface="Rockwell" panose="02060603020205020403" pitchFamily="18" charset="0"/>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829" y="48643851"/>
            <a:ext cx="20999304" cy="2446491"/>
          </a:xfrm>
          <a:prstGeom prst="rect">
            <a:avLst/>
          </a:prstGeom>
        </p:spPr>
      </p:pic>
      <p:sp>
        <p:nvSpPr>
          <p:cNvPr id="13" name="Rectangle 12"/>
          <p:cNvSpPr/>
          <p:nvPr/>
        </p:nvSpPr>
        <p:spPr>
          <a:xfrm>
            <a:off x="25298401" y="49469690"/>
            <a:ext cx="6586310" cy="1219052"/>
          </a:xfrm>
          <a:prstGeom prst="rect">
            <a:avLst/>
          </a:prstGeom>
        </p:spPr>
        <p:txBody>
          <a:bodyPr wrap="square">
            <a:spAutoFit/>
          </a:bodyPr>
          <a:lstStyle/>
          <a:p>
            <a:pPr algn="ctr"/>
            <a:r>
              <a:rPr lang="en-US" sz="3661" dirty="0" err="1" smtClean="0">
                <a:latin typeface="Rockwell" panose="02060603020205020403" pitchFamily="18" charset="0"/>
              </a:rPr>
              <a:t>Ogtay</a:t>
            </a:r>
            <a:r>
              <a:rPr lang="en-US" sz="3661" dirty="0" smtClean="0">
                <a:latin typeface="Rockwell" panose="02060603020205020403" pitchFamily="18" charset="0"/>
              </a:rPr>
              <a:t> </a:t>
            </a:r>
            <a:r>
              <a:rPr lang="en-US" sz="3661" dirty="0" err="1" smtClean="0">
                <a:latin typeface="Rockwell" panose="02060603020205020403" pitchFamily="18" charset="0"/>
              </a:rPr>
              <a:t>Alakbarov</a:t>
            </a:r>
            <a:r>
              <a:rPr lang="en-US" sz="3661" dirty="0" smtClean="0">
                <a:latin typeface="Rockwell" panose="02060603020205020403" pitchFamily="18" charset="0"/>
              </a:rPr>
              <a:t>	</a:t>
            </a:r>
            <a:endParaRPr lang="en-US" sz="3661" dirty="0">
              <a:latin typeface="Rockwell" panose="02060603020205020403" pitchFamily="18" charset="0"/>
            </a:endParaRPr>
          </a:p>
          <a:p>
            <a:pPr algn="ctr"/>
            <a:r>
              <a:rPr lang="en-US" sz="3661" dirty="0" smtClean="0">
                <a:latin typeface="Rockwell" panose="02060603020205020403" pitchFamily="18" charset="0"/>
              </a:rPr>
              <a:t>oqtayalakbarov@yahoo.com</a:t>
            </a:r>
            <a:endParaRPr lang="en-US" sz="3661" dirty="0">
              <a:latin typeface="Rockwell" panose="02060603020205020403" pitchFamily="18" charset="0"/>
            </a:endParaRPr>
          </a:p>
        </p:txBody>
      </p:sp>
      <p:sp>
        <p:nvSpPr>
          <p:cNvPr id="14" name="Rectangle 13"/>
          <p:cNvSpPr/>
          <p:nvPr/>
        </p:nvSpPr>
        <p:spPr>
          <a:xfrm>
            <a:off x="5913431" y="4030928"/>
            <a:ext cx="22488087" cy="3074944"/>
          </a:xfrm>
          <a:prstGeom prst="rect">
            <a:avLst/>
          </a:prstGeom>
        </p:spPr>
        <p:txBody>
          <a:bodyPr wrap="square">
            <a:spAutoFit/>
          </a:bodyPr>
          <a:lstStyle/>
          <a:p>
            <a:pPr algn="ctr">
              <a:spcBef>
                <a:spcPts val="2059"/>
              </a:spcBef>
              <a:spcAft>
                <a:spcPts val="228"/>
              </a:spcAft>
            </a:pPr>
            <a:r>
              <a:rPr lang="en-US" sz="6405" dirty="0" err="1" smtClean="0">
                <a:solidFill>
                  <a:schemeClr val="bg1"/>
                </a:solidFill>
                <a:latin typeface="Rockwell" panose="02060603020205020403" pitchFamily="18" charset="0"/>
                <a:ea typeface="SimSun" panose="02010600030101010101" pitchFamily="2" charset="-122"/>
              </a:rPr>
              <a:t>Ogtay</a:t>
            </a:r>
            <a:r>
              <a:rPr lang="en-US" sz="6405" dirty="0" smtClean="0">
                <a:solidFill>
                  <a:schemeClr val="bg1"/>
                </a:solidFill>
                <a:latin typeface="Rockwell" panose="02060603020205020403" pitchFamily="18" charset="0"/>
                <a:ea typeface="SimSun" panose="02010600030101010101" pitchFamily="2" charset="-122"/>
              </a:rPr>
              <a:t> </a:t>
            </a:r>
            <a:r>
              <a:rPr lang="en-US" sz="6405" dirty="0" err="1" smtClean="0">
                <a:solidFill>
                  <a:schemeClr val="bg1"/>
                </a:solidFill>
                <a:latin typeface="Rockwell" panose="02060603020205020403" pitchFamily="18" charset="0"/>
                <a:ea typeface="SimSun" panose="02010600030101010101" pitchFamily="2" charset="-122"/>
              </a:rPr>
              <a:t>Alakbarov</a:t>
            </a:r>
            <a:endParaRPr lang="en-US" sz="6405" dirty="0">
              <a:solidFill>
                <a:schemeClr val="bg1"/>
              </a:solidFill>
              <a:latin typeface="Rockwell" panose="02060603020205020403" pitchFamily="18" charset="0"/>
              <a:ea typeface="SimSun" panose="02010600030101010101" pitchFamily="2" charset="-122"/>
            </a:endParaRPr>
          </a:p>
          <a:p>
            <a:pPr algn="ctr"/>
            <a:r>
              <a:rPr lang="en-US" sz="6405" dirty="0">
                <a:solidFill>
                  <a:schemeClr val="bg1"/>
                </a:solidFill>
                <a:latin typeface="Rockwell" panose="02060603020205020403" pitchFamily="18" charset="0"/>
                <a:ea typeface="SimSun" panose="02010600030101010101" pitchFamily="2" charset="-122"/>
              </a:rPr>
              <a:t>Institute </a:t>
            </a:r>
            <a:r>
              <a:rPr lang="en-US" sz="6405" dirty="0" smtClean="0">
                <a:solidFill>
                  <a:schemeClr val="bg1"/>
                </a:solidFill>
                <a:latin typeface="Rockwell" panose="02060603020205020403" pitchFamily="18" charset="0"/>
                <a:ea typeface="SimSun" panose="02010600030101010101" pitchFamily="2" charset="-122"/>
              </a:rPr>
              <a:t>of Information </a:t>
            </a:r>
            <a:r>
              <a:rPr lang="en-US" sz="6405" dirty="0">
                <a:solidFill>
                  <a:schemeClr val="bg1"/>
                </a:solidFill>
                <a:latin typeface="Rockwell" panose="02060603020205020403" pitchFamily="18" charset="0"/>
                <a:ea typeface="SimSun" panose="02010600030101010101" pitchFamily="2" charset="-122"/>
              </a:rPr>
              <a:t>Technology ANAS, Baku, Azerbaijan</a:t>
            </a:r>
            <a:endParaRPr lang="ru-RU" sz="6405" dirty="0">
              <a:solidFill>
                <a:schemeClr val="bg1"/>
              </a:solidFill>
              <a:latin typeface="Rockwell" panose="02060603020205020403" pitchFamily="18" charset="0"/>
              <a:ea typeface="SimSun" panose="02010600030101010101" pitchFamily="2" charset="-122"/>
            </a:endParaRPr>
          </a:p>
          <a:p>
            <a:pPr algn="ctr"/>
            <a:r>
              <a:rPr lang="en-US" sz="6405" dirty="0" smtClean="0">
                <a:solidFill>
                  <a:schemeClr val="bg1"/>
                </a:solidFill>
                <a:latin typeface="Rockwell" panose="02060603020205020403" pitchFamily="18" charset="0"/>
              </a:rPr>
              <a:t>oqtayalakbarov@yahoo.com</a:t>
            </a:r>
            <a:endParaRPr lang="en-US" sz="6405" dirty="0">
              <a:solidFill>
                <a:schemeClr val="bg1"/>
              </a:solidFill>
              <a:latin typeface="Rockwell" panose="02060603020205020403" pitchFamily="18" charset="0"/>
              <a:ea typeface="SimSun" panose="02010600030101010101" pitchFamily="2" charset="-122"/>
            </a:endParaRPr>
          </a:p>
        </p:txBody>
      </p:sp>
      <p:sp>
        <p:nvSpPr>
          <p:cNvPr id="30" name="Rectangle 29"/>
          <p:cNvSpPr/>
          <p:nvPr/>
        </p:nvSpPr>
        <p:spPr>
          <a:xfrm>
            <a:off x="328543" y="9397438"/>
            <a:ext cx="16389014" cy="4524315"/>
          </a:xfrm>
          <a:prstGeom prst="rect">
            <a:avLst/>
          </a:prstGeom>
        </p:spPr>
        <p:txBody>
          <a:bodyPr wrap="square">
            <a:spAutoFit/>
          </a:bodyPr>
          <a:lstStyle/>
          <a:p>
            <a:pPr algn="just"/>
            <a:r>
              <a:rPr lang="en-US" sz="3600" dirty="0">
                <a:latin typeface="Rockwell" panose="02060603020205020403" pitchFamily="18" charset="0"/>
                <a:cs typeface="Times New Roman" panose="02020603050405020304" pitchFamily="18" charset="0"/>
              </a:rPr>
              <a:t>The term  e-health is generally used to refer to the application of information technology in the delivery of different types of healthcare services. The use of technology in healthcare not only makes life easier for people, but also raises a number security issues. The article discuses and providers solutions for the security of smart devices and patient information stored in cloud services. Also considered were the methods of further enhancing the security of the electronic health system. Besides, the architecture and safety standards of smart hospitals have been researched.</a:t>
            </a:r>
          </a:p>
        </p:txBody>
      </p:sp>
      <p:sp>
        <p:nvSpPr>
          <p:cNvPr id="9" name="Rectangle 8"/>
          <p:cNvSpPr/>
          <p:nvPr/>
        </p:nvSpPr>
        <p:spPr>
          <a:xfrm>
            <a:off x="6027411" y="8215056"/>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Abstract</a:t>
            </a:r>
            <a:endParaRPr lang="en-US" sz="4117" b="1" dirty="0"/>
          </a:p>
        </p:txBody>
      </p:sp>
      <p:sp>
        <p:nvSpPr>
          <p:cNvPr id="31" name="Rectangle 30"/>
          <p:cNvSpPr/>
          <p:nvPr/>
        </p:nvSpPr>
        <p:spPr>
          <a:xfrm>
            <a:off x="4439209" y="29164081"/>
            <a:ext cx="9484136" cy="725904"/>
          </a:xfrm>
          <a:prstGeom prst="rect">
            <a:avLst/>
          </a:prstGeom>
        </p:spPr>
        <p:txBody>
          <a:bodyPr wrap="none">
            <a:spAutoFit/>
          </a:bodyPr>
          <a:lstStyle/>
          <a:p>
            <a:pPr algn="ctr"/>
            <a:r>
              <a:rPr lang="en-US" sz="4117" b="1" dirty="0" smtClean="0">
                <a:solidFill>
                  <a:schemeClr val="bg1"/>
                </a:solidFill>
                <a:latin typeface="Arial Black" panose="020B0A04020102020204" pitchFamily="34" charset="0"/>
              </a:rPr>
              <a:t>SECURITY ISSUES IN E-HEALTH</a:t>
            </a:r>
            <a:endParaRPr lang="en-US" sz="4117" dirty="0"/>
          </a:p>
        </p:txBody>
      </p:sp>
      <p:sp>
        <p:nvSpPr>
          <p:cNvPr id="32" name="Rectangle 31"/>
          <p:cNvSpPr/>
          <p:nvPr/>
        </p:nvSpPr>
        <p:spPr>
          <a:xfrm>
            <a:off x="6015599" y="17355913"/>
            <a:ext cx="5997067" cy="725904"/>
          </a:xfrm>
          <a:prstGeom prst="rect">
            <a:avLst/>
          </a:prstGeom>
        </p:spPr>
        <p:txBody>
          <a:bodyPr wrap="square">
            <a:spAutoFit/>
          </a:bodyPr>
          <a:lstStyle/>
          <a:p>
            <a:pPr algn="ctr"/>
            <a:r>
              <a:rPr lang="en-US" sz="4117" b="1" dirty="0">
                <a:solidFill>
                  <a:schemeClr val="bg1"/>
                </a:solidFill>
                <a:latin typeface="Arial Black" panose="020B0A04020102020204" pitchFamily="34" charset="0"/>
              </a:rPr>
              <a:t>Introduction</a:t>
            </a:r>
            <a:endParaRPr lang="en-US" sz="4117" dirty="0"/>
          </a:p>
        </p:txBody>
      </p:sp>
      <p:sp>
        <p:nvSpPr>
          <p:cNvPr id="33" name="Rectangle 32"/>
          <p:cNvSpPr/>
          <p:nvPr/>
        </p:nvSpPr>
        <p:spPr>
          <a:xfrm>
            <a:off x="978829" y="36837453"/>
            <a:ext cx="15567983" cy="725904"/>
          </a:xfrm>
          <a:prstGeom prst="rect">
            <a:avLst/>
          </a:prstGeom>
        </p:spPr>
        <p:txBody>
          <a:bodyPr wrap="square">
            <a:spAutoFit/>
          </a:bodyPr>
          <a:lstStyle/>
          <a:p>
            <a:pPr algn="ctr"/>
            <a:r>
              <a:rPr lang="en-US" sz="4117" b="1" dirty="0" smtClean="0">
                <a:solidFill>
                  <a:schemeClr val="bg1"/>
                </a:solidFill>
                <a:latin typeface="Arial Black" panose="020B0A04020102020204" pitchFamily="34" charset="0"/>
              </a:rPr>
              <a:t>SECURITY ATTACKS IN HEALTHCARE SYSTEMS</a:t>
            </a:r>
            <a:endParaRPr lang="en-US" sz="4117" dirty="0"/>
          </a:p>
        </p:txBody>
      </p:sp>
      <p:sp>
        <p:nvSpPr>
          <p:cNvPr id="35" name="Rectangle 34"/>
          <p:cNvSpPr/>
          <p:nvPr/>
        </p:nvSpPr>
        <p:spPr>
          <a:xfrm>
            <a:off x="24994361" y="20437510"/>
            <a:ext cx="3372205" cy="725904"/>
          </a:xfrm>
          <a:prstGeom prst="rect">
            <a:avLst/>
          </a:prstGeom>
        </p:spPr>
        <p:txBody>
          <a:bodyPr wrap="none">
            <a:spAutoFit/>
          </a:bodyPr>
          <a:lstStyle/>
          <a:p>
            <a:pPr algn="ctr"/>
            <a:r>
              <a:rPr lang="en-US" sz="4117" b="1" dirty="0">
                <a:solidFill>
                  <a:schemeClr val="bg1"/>
                </a:solidFill>
                <a:latin typeface="Arial Black" panose="020B0A04020102020204" pitchFamily="34" charset="0"/>
              </a:rPr>
              <a:t>Conclusion</a:t>
            </a:r>
            <a:endParaRPr lang="en-US" sz="4117" dirty="0"/>
          </a:p>
        </p:txBody>
      </p:sp>
      <p:sp>
        <p:nvSpPr>
          <p:cNvPr id="36" name="Rectangle 35"/>
          <p:cNvSpPr/>
          <p:nvPr/>
        </p:nvSpPr>
        <p:spPr>
          <a:xfrm>
            <a:off x="24986538" y="28236373"/>
            <a:ext cx="3508229" cy="736285"/>
          </a:xfrm>
          <a:prstGeom prst="rect">
            <a:avLst/>
          </a:prstGeom>
        </p:spPr>
        <p:txBody>
          <a:bodyPr wrap="none">
            <a:spAutoFit/>
          </a:bodyPr>
          <a:lstStyle/>
          <a:p>
            <a:pPr algn="ctr"/>
            <a:r>
              <a:rPr lang="en-US" sz="4117" b="1" dirty="0">
                <a:solidFill>
                  <a:schemeClr val="bg1"/>
                </a:solidFill>
                <a:latin typeface="Arial Black" panose="020B0A04020102020204" pitchFamily="34" charset="0"/>
              </a:rPr>
              <a:t>References</a:t>
            </a:r>
            <a:endParaRPr lang="en-US" sz="4117" dirty="0"/>
          </a:p>
        </p:txBody>
      </p:sp>
      <p:sp>
        <p:nvSpPr>
          <p:cNvPr id="37" name="Rectangle 36"/>
          <p:cNvSpPr/>
          <p:nvPr/>
        </p:nvSpPr>
        <p:spPr>
          <a:xfrm>
            <a:off x="344378" y="29152361"/>
            <a:ext cx="9940354" cy="5078313"/>
          </a:xfrm>
          <a:prstGeom prst="rect">
            <a:avLst/>
          </a:prstGeom>
        </p:spPr>
        <p:txBody>
          <a:bodyPr wrap="square">
            <a:spAutoFit/>
          </a:bodyPr>
          <a:lstStyle/>
          <a:p>
            <a:pPr algn="just"/>
            <a:r>
              <a:rPr lang="en-US" sz="3600" dirty="0" smtClean="0">
                <a:latin typeface="Rockwell" panose="02060603020205020403" pitchFamily="18" charset="0"/>
              </a:rPr>
              <a:t>Threat to a system comes in various forms. Various e-health security issues and the reviewed solutions are given. There are 4 main security issues in e-health. [1]</a:t>
            </a:r>
          </a:p>
          <a:p>
            <a:pPr algn="just"/>
            <a:r>
              <a:rPr lang="en-US" sz="3600" dirty="0" smtClean="0">
                <a:latin typeface="Rockwell" panose="02060603020205020403" pitchFamily="18" charset="0"/>
              </a:rPr>
              <a:t>1</a:t>
            </a:r>
            <a:r>
              <a:rPr lang="en-US" sz="3600" dirty="0">
                <a:latin typeface="Rockwell" panose="02060603020205020403" pitchFamily="18" charset="0"/>
              </a:rPr>
              <a:t>. </a:t>
            </a:r>
            <a:r>
              <a:rPr lang="en-US" sz="3600" dirty="0" smtClean="0">
                <a:latin typeface="Rockwell" panose="02060603020205020403" pitchFamily="18" charset="0"/>
              </a:rPr>
              <a:t>Unauthorized Access to Patients Information</a:t>
            </a:r>
            <a:endParaRPr lang="en-US" sz="3600" dirty="0">
              <a:latin typeface="Rockwell" panose="02060603020205020403" pitchFamily="18" charset="0"/>
            </a:endParaRPr>
          </a:p>
          <a:p>
            <a:pPr lvl="0"/>
            <a:r>
              <a:rPr lang="en-US" sz="3600" dirty="0">
                <a:latin typeface="Rockwell" panose="02060603020205020403" pitchFamily="18" charset="0"/>
              </a:rPr>
              <a:t>2</a:t>
            </a:r>
            <a:r>
              <a:rPr lang="en-US" sz="3600" dirty="0" smtClean="0">
                <a:latin typeface="Rockwell" panose="02060603020205020403" pitchFamily="18" charset="0"/>
              </a:rPr>
              <a:t>. </a:t>
            </a:r>
            <a:r>
              <a:rPr lang="en-US" sz="3600" dirty="0">
                <a:latin typeface="Rockwell" panose="02060603020205020403" pitchFamily="18" charset="0"/>
              </a:rPr>
              <a:t>Data Integrity</a:t>
            </a:r>
            <a:endParaRPr lang="ru-RU" sz="3600" dirty="0"/>
          </a:p>
          <a:p>
            <a:pPr algn="just"/>
            <a:r>
              <a:rPr lang="en-US" sz="3600" dirty="0" smtClean="0">
                <a:latin typeface="Rockwell" panose="02060603020205020403" pitchFamily="18" charset="0"/>
              </a:rPr>
              <a:t>3</a:t>
            </a:r>
            <a:r>
              <a:rPr lang="en-US" sz="3600" dirty="0">
                <a:latin typeface="Rockwell" panose="02060603020205020403" pitchFamily="18" charset="0"/>
              </a:rPr>
              <a:t>. </a:t>
            </a:r>
            <a:r>
              <a:rPr lang="en-US" sz="3600" dirty="0" smtClean="0">
                <a:latin typeface="Rockwell" panose="02060603020205020403" pitchFamily="18" charset="0"/>
              </a:rPr>
              <a:t>System Security Issues</a:t>
            </a:r>
            <a:endParaRPr lang="en-US" sz="3600" dirty="0">
              <a:latin typeface="Rockwell" panose="02060603020205020403" pitchFamily="18" charset="0"/>
            </a:endParaRPr>
          </a:p>
          <a:p>
            <a:pPr algn="just"/>
            <a:r>
              <a:rPr lang="en-US" sz="3600" dirty="0">
                <a:latin typeface="Rockwell" panose="02060603020205020403" pitchFamily="18" charset="0"/>
              </a:rPr>
              <a:t>4. </a:t>
            </a:r>
            <a:r>
              <a:rPr lang="en-US" sz="3600" dirty="0" smtClean="0">
                <a:latin typeface="Rockwell" panose="02060603020205020403" pitchFamily="18" charset="0"/>
              </a:rPr>
              <a:t>Internet Security Issues</a:t>
            </a:r>
            <a:endParaRPr lang="en-US" sz="3600" dirty="0">
              <a:latin typeface="Rockwell" panose="02060603020205020403" pitchFamily="18" charset="0"/>
            </a:endParaRPr>
          </a:p>
          <a:p>
            <a:pPr algn="just"/>
            <a:r>
              <a:rPr lang="en-US" sz="3600" dirty="0" smtClean="0">
                <a:latin typeface="Rockwell" panose="02060603020205020403" pitchFamily="18" charset="0"/>
              </a:rPr>
              <a:t>                   </a:t>
            </a:r>
            <a:endParaRPr lang="en-US" sz="3600" dirty="0"/>
          </a:p>
        </p:txBody>
      </p:sp>
      <p:sp>
        <p:nvSpPr>
          <p:cNvPr id="38" name="Rectangle 37"/>
          <p:cNvSpPr/>
          <p:nvPr/>
        </p:nvSpPr>
        <p:spPr>
          <a:xfrm>
            <a:off x="344378" y="37850791"/>
            <a:ext cx="9816096" cy="10618291"/>
          </a:xfrm>
          <a:prstGeom prst="rect">
            <a:avLst/>
          </a:prstGeom>
        </p:spPr>
        <p:txBody>
          <a:bodyPr wrap="square">
            <a:spAutoFit/>
          </a:bodyPr>
          <a:lstStyle/>
          <a:p>
            <a:pPr algn="just"/>
            <a:r>
              <a:rPr lang="en-US" sz="3600" dirty="0">
                <a:latin typeface="Rockwell" panose="02060603020205020403" pitchFamily="18" charset="0"/>
              </a:rPr>
              <a:t>Healthcare systems are vulnerable to penetration by malicious attacks or intentionally from users for profit. This damages the effectiveness or deterioration the performance of healthcare </a:t>
            </a:r>
            <a:r>
              <a:rPr lang="en-US" sz="3600" dirty="0" smtClean="0">
                <a:latin typeface="Rockwell" panose="02060603020205020403" pitchFamily="18" charset="0"/>
              </a:rPr>
              <a:t>systems. Specifically hospital </a:t>
            </a:r>
            <a:r>
              <a:rPr lang="en-US" sz="3600" dirty="0">
                <a:latin typeface="Rockwell" panose="02060603020205020403" pitchFamily="18" charset="0"/>
              </a:rPr>
              <a:t>networks, or the personal health data can be hacked or stolen by malicious </a:t>
            </a:r>
            <a:r>
              <a:rPr lang="en-US" sz="3600" dirty="0" smtClean="0">
                <a:latin typeface="Rockwell" panose="02060603020205020403" pitchFamily="18" charset="0"/>
              </a:rPr>
              <a:t>users.[2,3]</a:t>
            </a:r>
          </a:p>
          <a:p>
            <a:pPr marL="742950" indent="-742950" algn="just">
              <a:buAutoNum type="arabicPeriod"/>
            </a:pPr>
            <a:r>
              <a:rPr lang="en-US" sz="3600" dirty="0" smtClean="0">
                <a:latin typeface="Rockwell" panose="02060603020205020403" pitchFamily="18" charset="0"/>
              </a:rPr>
              <a:t>Attacks at data collection level</a:t>
            </a:r>
          </a:p>
          <a:p>
            <a:pPr marL="742950" indent="-742950" algn="just">
              <a:buAutoNum type="arabicPeriod"/>
            </a:pPr>
            <a:r>
              <a:rPr lang="en-US" sz="3600" dirty="0" smtClean="0">
                <a:latin typeface="Rockwell" panose="02060603020205020403" pitchFamily="18" charset="0"/>
              </a:rPr>
              <a:t>Attacks at transmission level</a:t>
            </a:r>
          </a:p>
          <a:p>
            <a:pPr marL="742950" indent="-742950" algn="just">
              <a:buAutoNum type="arabicPeriod"/>
            </a:pPr>
            <a:r>
              <a:rPr lang="en-US" sz="3600" dirty="0" smtClean="0">
                <a:latin typeface="Rockwell" panose="02060603020205020403" pitchFamily="18" charset="0"/>
              </a:rPr>
              <a:t>Attacks at storage level</a:t>
            </a:r>
          </a:p>
          <a:p>
            <a:pPr algn="just"/>
            <a:r>
              <a:rPr lang="en-US" sz="3600" i="1" dirty="0" smtClean="0">
                <a:latin typeface="Rockwell" panose="02060603020205020403" pitchFamily="18" charset="0"/>
              </a:rPr>
              <a:t>Attacks at data collection level -</a:t>
            </a:r>
            <a:r>
              <a:rPr lang="en-US" sz="3600" dirty="0" smtClean="0">
                <a:latin typeface="Rockwell" panose="02060603020205020403" pitchFamily="18" charset="0"/>
              </a:rPr>
              <a:t> </a:t>
            </a:r>
            <a:r>
              <a:rPr lang="en-US" sz="3600" dirty="0">
                <a:latin typeface="Rockwell" panose="02060603020205020403" pitchFamily="18" charset="0"/>
              </a:rPr>
              <a:t>These attacks may cause several threats to data collection level such as altering information, dropping some important data, or resending data messages</a:t>
            </a:r>
            <a:r>
              <a:rPr lang="en-US" sz="3600" dirty="0" smtClean="0"/>
              <a:t>.</a:t>
            </a:r>
          </a:p>
          <a:p>
            <a:pPr marL="571500" indent="-571500" algn="just">
              <a:buFont typeface="Arial" panose="020B0604020202020204" pitchFamily="34" charset="0"/>
              <a:buChar char="•"/>
            </a:pPr>
            <a:r>
              <a:rPr lang="en-US" sz="3600" i="1" dirty="0">
                <a:latin typeface="Rockwell" panose="02060603020205020403" pitchFamily="18" charset="0"/>
              </a:rPr>
              <a:t>Jamming Attack: </a:t>
            </a:r>
            <a:r>
              <a:rPr lang="en-US" sz="3600" dirty="0">
                <a:latin typeface="Rockwell" panose="02060603020205020403" pitchFamily="18" charset="0"/>
              </a:rPr>
              <a:t>refers to interference attacker's radio signal with frequencies of the BAN (Body Area Networks). </a:t>
            </a:r>
          </a:p>
        </p:txBody>
      </p:sp>
      <p:sp>
        <p:nvSpPr>
          <p:cNvPr id="39" name="Rectangle 38"/>
          <p:cNvSpPr/>
          <p:nvPr/>
        </p:nvSpPr>
        <p:spPr>
          <a:xfrm>
            <a:off x="309414" y="15917487"/>
            <a:ext cx="9933848" cy="10618291"/>
          </a:xfrm>
          <a:prstGeom prst="rect">
            <a:avLst/>
          </a:prstGeom>
        </p:spPr>
        <p:txBody>
          <a:bodyPr wrap="square">
            <a:spAutoFit/>
          </a:bodyPr>
          <a:lstStyle/>
          <a:p>
            <a:pPr algn="just"/>
            <a:r>
              <a:rPr lang="en-US" sz="3600" dirty="0" smtClean="0">
                <a:latin typeface="Rockwell" panose="02060603020205020403" pitchFamily="18" charset="0"/>
              </a:rPr>
              <a:t>As we know, advances in information technology have the potential to improve many facets of modern healthcare services.</a:t>
            </a:r>
            <a:r>
              <a:rPr lang="en-US" sz="3600" dirty="0">
                <a:latin typeface="Rockwell" panose="02060603020205020403" pitchFamily="18" charset="0"/>
                <a:cs typeface="Times New Roman" panose="02020603050405020304" pitchFamily="18" charset="0"/>
              </a:rPr>
              <a:t> The use of </a:t>
            </a:r>
            <a:r>
              <a:rPr lang="en-US" sz="3600" dirty="0" smtClean="0">
                <a:latin typeface="Rockwell" panose="02060603020205020403" pitchFamily="18" charset="0"/>
                <a:cs typeface="Times New Roman" panose="02020603050405020304" pitchFamily="18" charset="0"/>
              </a:rPr>
              <a:t>smart devices </a:t>
            </a:r>
            <a:r>
              <a:rPr lang="en-US" sz="3600" dirty="0">
                <a:latin typeface="Rockwell" panose="02060603020205020403" pitchFamily="18" charset="0"/>
                <a:cs typeface="Times New Roman" panose="02020603050405020304" pitchFamily="18" charset="0"/>
              </a:rPr>
              <a:t>in healthcare </a:t>
            </a:r>
            <a:r>
              <a:rPr lang="en-US" sz="3600" dirty="0" smtClean="0">
                <a:latin typeface="Rockwell" panose="02060603020205020403" pitchFamily="18" charset="0"/>
                <a:cs typeface="Times New Roman" panose="02020603050405020304" pitchFamily="18" charset="0"/>
              </a:rPr>
              <a:t>makes </a:t>
            </a:r>
            <a:r>
              <a:rPr lang="en-US" sz="3600" dirty="0">
                <a:latin typeface="Rockwell" panose="02060603020205020403" pitchFamily="18" charset="0"/>
                <a:cs typeface="Times New Roman" panose="02020603050405020304" pitchFamily="18" charset="0"/>
              </a:rPr>
              <a:t>life easier for </a:t>
            </a:r>
            <a:r>
              <a:rPr lang="en-US" sz="3600" dirty="0" smtClean="0">
                <a:latin typeface="Rockwell" panose="02060603020205020403" pitchFamily="18" charset="0"/>
                <a:cs typeface="Times New Roman" panose="02020603050405020304" pitchFamily="18" charset="0"/>
              </a:rPr>
              <a:t>people. Smart devices </a:t>
            </a:r>
            <a:r>
              <a:rPr lang="en-US" sz="3600" dirty="0">
                <a:latin typeface="Rockwell" panose="02060603020205020403" pitchFamily="18" charset="0"/>
                <a:cs typeface="Times New Roman" panose="02020603050405020304" pitchFamily="18" charset="0"/>
              </a:rPr>
              <a:t>- Equipped with various sensors and transmitters, having a wireless network and designed to make life easier for humans. </a:t>
            </a:r>
            <a:r>
              <a:rPr lang="en-US" sz="3600" dirty="0" smtClean="0">
                <a:latin typeface="Rockwell" panose="02060603020205020403" pitchFamily="18" charset="0"/>
              </a:rPr>
              <a:t>Smart </a:t>
            </a:r>
            <a:r>
              <a:rPr lang="en-US" sz="3600" dirty="0">
                <a:latin typeface="Rockwell" panose="02060603020205020403" pitchFamily="18" charset="0"/>
              </a:rPr>
              <a:t>devices are used in many areas of </a:t>
            </a:r>
            <a:r>
              <a:rPr lang="en-US" sz="3600" dirty="0" smtClean="0">
                <a:latin typeface="Rockwell" panose="02060603020205020403" pitchFamily="18" charset="0"/>
              </a:rPr>
              <a:t>medicine. Despite </a:t>
            </a:r>
            <a:r>
              <a:rPr lang="en-US" sz="3600" dirty="0">
                <a:latin typeface="Rockwell" panose="02060603020205020403" pitchFamily="18" charset="0"/>
              </a:rPr>
              <a:t>the advantages of e-health, Security issues on </a:t>
            </a:r>
            <a:r>
              <a:rPr lang="en-US" sz="3600" dirty="0" smtClean="0">
                <a:latin typeface="Rockwell" panose="02060603020205020403" pitchFamily="18" charset="0"/>
              </a:rPr>
              <a:t>e-health </a:t>
            </a:r>
            <a:r>
              <a:rPr lang="en-US" sz="3600" dirty="0">
                <a:latin typeface="Rockwell" panose="02060603020205020403" pitchFamily="18" charset="0"/>
              </a:rPr>
              <a:t>systems are on the increase. Such as data loss, hackers hijacking information, integrity and confidentiality bridge amidst other security challenges</a:t>
            </a:r>
            <a:r>
              <a:rPr lang="en-US" sz="3600" dirty="0" smtClean="0">
                <a:latin typeface="Rockwell" panose="02060603020205020403" pitchFamily="18" charset="0"/>
              </a:rPr>
              <a:t>.</a:t>
            </a:r>
            <a:r>
              <a:rPr lang="en-US" sz="3600" dirty="0"/>
              <a:t> </a:t>
            </a:r>
            <a:r>
              <a:rPr lang="en-US" sz="3600" dirty="0">
                <a:latin typeface="Rockwell" panose="02060603020205020403" pitchFamily="18" charset="0"/>
              </a:rPr>
              <a:t>This paper aim at identifying the security challenges of </a:t>
            </a:r>
            <a:r>
              <a:rPr lang="en-US" sz="3600" dirty="0" smtClean="0">
                <a:latin typeface="Rockwell" panose="02060603020205020403" pitchFamily="18" charset="0"/>
              </a:rPr>
              <a:t>e-health </a:t>
            </a:r>
            <a:r>
              <a:rPr lang="en-US" sz="3600" dirty="0">
                <a:latin typeface="Rockwell" panose="02060603020205020403" pitchFamily="18" charset="0"/>
              </a:rPr>
              <a:t>systems, by discussing various ways in which e-health systems can be vulnerable to attack.</a:t>
            </a:r>
            <a:endParaRPr lang="ru-RU" sz="3600" dirty="0">
              <a:latin typeface="Times New Roman" panose="02020603050405020304" pitchFamily="18" charset="0"/>
              <a:cs typeface="Times New Roman" panose="02020603050405020304" pitchFamily="18" charset="0"/>
            </a:endParaRPr>
          </a:p>
          <a:p>
            <a:pPr algn="just"/>
            <a:endParaRPr lang="en-US" sz="3600" dirty="0"/>
          </a:p>
        </p:txBody>
      </p:sp>
      <p:sp>
        <p:nvSpPr>
          <p:cNvPr id="40" name="Rectangle 39"/>
          <p:cNvSpPr/>
          <p:nvPr/>
        </p:nvSpPr>
        <p:spPr>
          <a:xfrm>
            <a:off x="17643882" y="7960520"/>
            <a:ext cx="10572763" cy="22252245"/>
          </a:xfrm>
          <a:prstGeom prst="rect">
            <a:avLst/>
          </a:prstGeom>
        </p:spPr>
        <p:txBody>
          <a:bodyPr wrap="square">
            <a:spAutoFit/>
          </a:bodyPr>
          <a:lstStyle/>
          <a:p>
            <a:pPr algn="just"/>
            <a:r>
              <a:rPr lang="en-US" sz="3600" dirty="0" smtClean="0">
                <a:latin typeface="Rockwell" panose="02060603020205020403" pitchFamily="18" charset="0"/>
              </a:rPr>
              <a:t>Resulting </a:t>
            </a:r>
            <a:r>
              <a:rPr lang="en-US" sz="3600" dirty="0">
                <a:latin typeface="Rockwell" panose="02060603020205020403" pitchFamily="18" charset="0"/>
              </a:rPr>
              <a:t>in isolating and preventing sensor node within the range of the attacker signals for giving or receiving any message among the affected nodes and other sender nodes as long as the jamming signal </a:t>
            </a:r>
            <a:r>
              <a:rPr lang="en-US" sz="3600" dirty="0" smtClean="0">
                <a:latin typeface="Rockwell" panose="02060603020205020403" pitchFamily="18" charset="0"/>
              </a:rPr>
              <a:t>continues.</a:t>
            </a:r>
          </a:p>
          <a:p>
            <a:pPr marL="571500" indent="-571500" algn="just">
              <a:buFont typeface="Arial" panose="020B0604020202020204" pitchFamily="34" charset="0"/>
              <a:buChar char="•"/>
            </a:pPr>
            <a:r>
              <a:rPr lang="en-US" sz="3600" i="1" dirty="0">
                <a:latin typeface="Rockwell" panose="02060603020205020403" pitchFamily="18" charset="0"/>
              </a:rPr>
              <a:t>Sybil Attacks</a:t>
            </a:r>
            <a:r>
              <a:rPr lang="en-US" sz="3600" dirty="0">
                <a:latin typeface="Rockwell" panose="02060603020205020403" pitchFamily="18" charset="0"/>
              </a:rPr>
              <a:t>: in Sybil, the attacker </a:t>
            </a:r>
            <a:r>
              <a:rPr lang="en-US" sz="3600" dirty="0" smtClean="0">
                <a:latin typeface="Rockwell" panose="02060603020205020403" pitchFamily="18" charset="0"/>
              </a:rPr>
              <a:t>malicious node </a:t>
            </a:r>
            <a:r>
              <a:rPr lang="en-US" sz="3600" dirty="0">
                <a:latin typeface="Rockwell" panose="02060603020205020403" pitchFamily="18" charset="0"/>
              </a:rPr>
              <a:t>represents more than one identity in the </a:t>
            </a:r>
            <a:r>
              <a:rPr lang="en-US" sz="3600" dirty="0" smtClean="0">
                <a:latin typeface="Rockwell" panose="02060603020205020403" pitchFamily="18" charset="0"/>
              </a:rPr>
              <a:t>network. It </a:t>
            </a:r>
            <a:r>
              <a:rPr lang="en-US" sz="3600" dirty="0">
                <a:latin typeface="Rockwell" panose="02060603020205020403" pitchFamily="18" charset="0"/>
              </a:rPr>
              <a:t>has important effect in geographic routing protocols. Where the location information is required to be exchanged between the nodes and their neighbors to route the geographically addressed packets </a:t>
            </a:r>
            <a:r>
              <a:rPr lang="en-US" sz="3600" dirty="0" smtClean="0">
                <a:latin typeface="Rockwell" panose="02060603020205020403" pitchFamily="18" charset="0"/>
              </a:rPr>
              <a:t>efficiently</a:t>
            </a:r>
          </a:p>
          <a:p>
            <a:pPr algn="just"/>
            <a:r>
              <a:rPr lang="en-US" sz="3600" i="1" dirty="0">
                <a:latin typeface="Rockwell" panose="02060603020205020403" pitchFamily="18" charset="0"/>
              </a:rPr>
              <a:t>Attacks at storage level </a:t>
            </a:r>
            <a:r>
              <a:rPr lang="en-US" sz="3600" i="1" dirty="0" smtClean="0">
                <a:latin typeface="Rockwell" panose="02060603020205020403" pitchFamily="18" charset="0"/>
              </a:rPr>
              <a:t>- </a:t>
            </a:r>
            <a:r>
              <a:rPr lang="en-US" sz="3600" dirty="0" smtClean="0">
                <a:latin typeface="Rockwell" panose="02060603020205020403" pitchFamily="18" charset="0"/>
              </a:rPr>
              <a:t>These </a:t>
            </a:r>
            <a:r>
              <a:rPr lang="en-US" sz="3600" dirty="0">
                <a:latin typeface="Rockwell" panose="02060603020205020403" pitchFamily="18" charset="0"/>
              </a:rPr>
              <a:t>attacks may cause several threats to storage level such as modifying patient medical information or changing the configuration of system monitoring servers</a:t>
            </a:r>
            <a:r>
              <a:rPr lang="en-US" sz="3600" dirty="0" smtClean="0">
                <a:latin typeface="Rockwell" panose="02060603020205020403" pitchFamily="18" charset="0"/>
              </a:rPr>
              <a:t>.[4,5]</a:t>
            </a:r>
          </a:p>
          <a:p>
            <a:pPr marL="571500" indent="-571500" algn="just">
              <a:buFont typeface="Arial" panose="020B0604020202020204" pitchFamily="34" charset="0"/>
              <a:buChar char="•"/>
            </a:pPr>
            <a:r>
              <a:rPr lang="en-US" sz="3600" dirty="0">
                <a:latin typeface="Rockwell" panose="02060603020205020403" pitchFamily="18" charset="0"/>
              </a:rPr>
              <a:t>Unauthorized access of Patient Medical </a:t>
            </a:r>
            <a:r>
              <a:rPr lang="en-US" sz="3600" dirty="0" smtClean="0">
                <a:latin typeface="Rockwell" panose="02060603020205020403" pitchFamily="18" charset="0"/>
              </a:rPr>
              <a:t>Information</a:t>
            </a:r>
            <a:endParaRPr lang="en-US" sz="3600" dirty="0">
              <a:latin typeface="Rockwell" panose="02060603020205020403" pitchFamily="18" charset="0"/>
            </a:endParaRPr>
          </a:p>
          <a:p>
            <a:pPr marL="571500" indent="-571500" algn="just">
              <a:buFont typeface="Arial" panose="020B0604020202020204" pitchFamily="34" charset="0"/>
              <a:buChar char="•"/>
            </a:pPr>
            <a:r>
              <a:rPr lang="en-US" sz="3600" dirty="0" smtClean="0">
                <a:latin typeface="Rockwell" panose="02060603020205020403" pitchFamily="18" charset="0"/>
              </a:rPr>
              <a:t>Malware attack</a:t>
            </a:r>
          </a:p>
          <a:p>
            <a:pPr marL="571500" indent="-571500" algn="just">
              <a:buFont typeface="Arial" panose="020B0604020202020204" pitchFamily="34" charset="0"/>
              <a:buChar char="•"/>
            </a:pPr>
            <a:r>
              <a:rPr lang="en-US" sz="3600" dirty="0" smtClean="0">
                <a:latin typeface="Rockwell" panose="02060603020205020403" pitchFamily="18" charset="0"/>
              </a:rPr>
              <a:t>Removable Distribution Media </a:t>
            </a:r>
            <a:r>
              <a:rPr lang="en-US" sz="3600" dirty="0" smtClean="0">
                <a:latin typeface="Rockwell" panose="02060603020205020403" pitchFamily="18" charset="0"/>
              </a:rPr>
              <a:t>Attack</a:t>
            </a:r>
          </a:p>
          <a:p>
            <a:pPr algn="just"/>
            <a:r>
              <a:rPr lang="en-US" sz="3600" dirty="0">
                <a:latin typeface="Rockwell" panose="02060603020205020403" pitchFamily="18" charset="0"/>
                <a:cs typeface="Times New Roman" panose="02020603050405020304" pitchFamily="18" charset="0"/>
              </a:rPr>
              <a:t>Patient data protection is one of the main problems in e-medicine. The application of technology in medicine not only contributes to its development, but also raises the issue of personal data security. Several methods are used to solved this </a:t>
            </a:r>
            <a:r>
              <a:rPr lang="en-US" sz="3600" dirty="0" smtClean="0">
                <a:latin typeface="Rockwell" panose="02060603020205020403" pitchFamily="18" charset="0"/>
                <a:cs typeface="Times New Roman" panose="02020603050405020304" pitchFamily="18" charset="0"/>
              </a:rPr>
              <a:t>problem.[6,7]</a:t>
            </a:r>
            <a:endParaRPr lang="en-US" sz="3600" dirty="0">
              <a:latin typeface="Rockwell" panose="02060603020205020403" pitchFamily="18" charset="0"/>
              <a:cs typeface="Times New Roman" panose="02020603050405020304" pitchFamily="18" charset="0"/>
            </a:endParaRPr>
          </a:p>
          <a:p>
            <a:pPr marL="571500" indent="-571500" algn="just">
              <a:buFont typeface="Arial" panose="020B0604020202020204" pitchFamily="34" charset="0"/>
              <a:buChar char="•"/>
            </a:pPr>
            <a:r>
              <a:rPr lang="en-US" sz="3600" dirty="0">
                <a:latin typeface="Rockwell" panose="02060603020205020403" pitchFamily="18" charset="0"/>
                <a:cs typeface="Times New Roman" panose="02020603050405020304" pitchFamily="18" charset="0"/>
              </a:rPr>
              <a:t>Data encryption</a:t>
            </a:r>
          </a:p>
          <a:p>
            <a:pPr marL="571500" indent="-571500" algn="just">
              <a:buFont typeface="Arial" panose="020B0604020202020204" pitchFamily="34" charset="0"/>
              <a:buChar char="•"/>
            </a:pPr>
            <a:r>
              <a:rPr lang="en-US" sz="3600" dirty="0">
                <a:latin typeface="Rockwell" panose="02060603020205020403" pitchFamily="18" charset="0"/>
                <a:cs typeface="Times New Roman" panose="02020603050405020304" pitchFamily="18" charset="0"/>
              </a:rPr>
              <a:t>Availability of several levels for data acquisition</a:t>
            </a:r>
          </a:p>
          <a:p>
            <a:pPr marL="571500" indent="-571500" algn="just">
              <a:buFont typeface="Arial" panose="020B0604020202020204" pitchFamily="34" charset="0"/>
              <a:buChar char="•"/>
            </a:pPr>
            <a:r>
              <a:rPr lang="en-US" sz="3600" dirty="0">
                <a:latin typeface="Rockwell" panose="02060603020205020403" pitchFamily="18" charset="0"/>
                <a:cs typeface="Times New Roman" panose="02020603050405020304" pitchFamily="18" charset="0"/>
              </a:rPr>
              <a:t>Use of 2-stage security </a:t>
            </a:r>
            <a:r>
              <a:rPr lang="en-US" sz="3600" dirty="0" smtClean="0">
                <a:latin typeface="Rockwell" panose="02060603020205020403" pitchFamily="18" charset="0"/>
                <a:cs typeface="Times New Roman" panose="02020603050405020304" pitchFamily="18" charset="0"/>
              </a:rPr>
              <a:t>system</a:t>
            </a:r>
            <a:endParaRPr lang="en-US" sz="3600" dirty="0" smtClean="0">
              <a:latin typeface="Rockwell" panose="02060603020205020403" pitchFamily="18" charset="0"/>
            </a:endParaRPr>
          </a:p>
          <a:p>
            <a:pPr algn="just"/>
            <a:r>
              <a:rPr lang="en-US" sz="3600" i="1" dirty="0" smtClean="0">
                <a:latin typeface="Rockwell" panose="02060603020205020403" pitchFamily="18" charset="0"/>
              </a:rPr>
              <a:t>Attacks at transmission level </a:t>
            </a:r>
            <a:r>
              <a:rPr lang="en-US" sz="3600" dirty="0" smtClean="0">
                <a:latin typeface="Rockwell" panose="02060603020205020403" pitchFamily="18" charset="0"/>
              </a:rPr>
              <a:t>-These attacks may cause several threats to transmission level such as spying, altering information, interrupting communication, sending extra signals to block the base station and networking traffic.</a:t>
            </a:r>
          </a:p>
          <a:p>
            <a:pPr marL="571500" indent="-571500" algn="just">
              <a:buFont typeface="Arial" panose="020B0604020202020204" pitchFamily="34" charset="0"/>
              <a:buChar char="•"/>
            </a:pPr>
            <a:r>
              <a:rPr lang="en-US" sz="3600" dirty="0" smtClean="0">
                <a:latin typeface="Rockwell" panose="02060603020205020403" pitchFamily="18" charset="0"/>
              </a:rPr>
              <a:t>Eavesdropping of Patient’s Medical Information</a:t>
            </a:r>
          </a:p>
          <a:p>
            <a:pPr marL="571500" indent="-571500" algn="just">
              <a:buFont typeface="Arial" panose="020B0604020202020204" pitchFamily="34" charset="0"/>
              <a:buChar char="•"/>
            </a:pPr>
            <a:r>
              <a:rPr lang="en-US" sz="3600" dirty="0" smtClean="0">
                <a:latin typeface="Rockwell" panose="02060603020205020403" pitchFamily="18" charset="0"/>
              </a:rPr>
              <a:t>Data </a:t>
            </a:r>
            <a:r>
              <a:rPr lang="en-US" sz="3600" dirty="0">
                <a:latin typeface="Rockwell" panose="02060603020205020403" pitchFamily="18" charset="0"/>
              </a:rPr>
              <a:t>Tampering </a:t>
            </a:r>
            <a:r>
              <a:rPr lang="en-US" sz="3600" dirty="0" smtClean="0">
                <a:latin typeface="Rockwell" panose="02060603020205020403" pitchFamily="18" charset="0"/>
              </a:rPr>
              <a:t>Attack</a:t>
            </a:r>
          </a:p>
          <a:p>
            <a:pPr marL="571500" indent="-571500" algn="just">
              <a:buFont typeface="Arial" panose="020B0604020202020204" pitchFamily="34" charset="0"/>
              <a:buChar char="•"/>
            </a:pPr>
            <a:r>
              <a:rPr lang="en-US" sz="3600" dirty="0">
                <a:latin typeface="Rockwell" panose="02060603020205020403" pitchFamily="18" charset="0"/>
              </a:rPr>
              <a:t>Wormhole </a:t>
            </a:r>
            <a:r>
              <a:rPr lang="en-US" sz="3600" dirty="0" smtClean="0">
                <a:latin typeface="Rockwell" panose="02060603020205020403" pitchFamily="18" charset="0"/>
              </a:rPr>
              <a:t>Attack</a:t>
            </a:r>
            <a:endParaRPr lang="en-US" sz="3600" dirty="0">
              <a:latin typeface="Rockwell" panose="02060603020205020403" pitchFamily="18" charset="0"/>
            </a:endParaRPr>
          </a:p>
        </p:txBody>
      </p:sp>
      <p:sp>
        <p:nvSpPr>
          <p:cNvPr id="41" name="Rectangle 40"/>
          <p:cNvSpPr/>
          <p:nvPr/>
        </p:nvSpPr>
        <p:spPr>
          <a:xfrm>
            <a:off x="17643882" y="31348158"/>
            <a:ext cx="17375718" cy="4524315"/>
          </a:xfrm>
          <a:prstGeom prst="rect">
            <a:avLst/>
          </a:prstGeom>
        </p:spPr>
        <p:txBody>
          <a:bodyPr wrap="square">
            <a:spAutoFit/>
          </a:bodyPr>
          <a:lstStyle/>
          <a:p>
            <a:pPr algn="just"/>
            <a:r>
              <a:rPr lang="en-US" sz="3600" dirty="0">
                <a:latin typeface="Rockwell" panose="02060603020205020403" pitchFamily="18" charset="0"/>
              </a:rPr>
              <a:t>Numerous benefits such as reduced errors, authorized and secured access to patient's health data, reduced test duplication, environmental and financial cost reduction, enhanced public health care delivery service and a host of others abound in the deployment of </a:t>
            </a:r>
            <a:r>
              <a:rPr lang="en-US" sz="3600" dirty="0" err="1">
                <a:latin typeface="Rockwell" panose="02060603020205020403" pitchFamily="18" charset="0"/>
              </a:rPr>
              <a:t>eHealth</a:t>
            </a:r>
            <a:r>
              <a:rPr lang="en-US" sz="3600" dirty="0">
                <a:latin typeface="Rockwell" panose="02060603020205020403" pitchFamily="18" charset="0"/>
              </a:rPr>
              <a:t> system. If the solutions mentioned in this paper are implemented, it will give </a:t>
            </a:r>
            <a:r>
              <a:rPr lang="en-US" sz="3600" dirty="0" err="1">
                <a:latin typeface="Rockwell" panose="02060603020205020403" pitchFamily="18" charset="0"/>
              </a:rPr>
              <a:t>eHealth</a:t>
            </a:r>
            <a:r>
              <a:rPr lang="en-US" sz="3600" dirty="0">
                <a:latin typeface="Rockwell" panose="02060603020205020403" pitchFamily="18" charset="0"/>
              </a:rPr>
              <a:t> a hitch free environment to stride and is capable of minimizing if not eliminating the above named issues. Future research will be on the evaluation and sustainability of these proposed architectures in resolving </a:t>
            </a:r>
            <a:r>
              <a:rPr lang="en-US" sz="3600" dirty="0" err="1">
                <a:latin typeface="Rockwell" panose="02060603020205020403" pitchFamily="18" charset="0"/>
              </a:rPr>
              <a:t>eHealth</a:t>
            </a:r>
            <a:r>
              <a:rPr lang="en-US" sz="3600" dirty="0">
                <a:latin typeface="Rockwell" panose="02060603020205020403" pitchFamily="18" charset="0"/>
              </a:rPr>
              <a:t> security and privacy issues.</a:t>
            </a:r>
          </a:p>
        </p:txBody>
      </p:sp>
      <p:pic>
        <p:nvPicPr>
          <p:cNvPr id="43" name="Рисунок 4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391133" y="16126757"/>
            <a:ext cx="6363341" cy="4976272"/>
          </a:xfrm>
          <a:prstGeom prst="rect">
            <a:avLst/>
          </a:prstGeom>
        </p:spPr>
      </p:pic>
      <p:pic>
        <p:nvPicPr>
          <p:cNvPr id="5" name="Рисунок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69056" y="21284421"/>
            <a:ext cx="6363341" cy="4826457"/>
          </a:xfrm>
          <a:prstGeom prst="rect">
            <a:avLst/>
          </a:prstGeom>
        </p:spPr>
      </p:pic>
      <p:pic>
        <p:nvPicPr>
          <p:cNvPr id="7" name="Рисунок 6"/>
          <p:cNvPicPr>
            <a:picLocks noChangeAspect="1"/>
          </p:cNvPicPr>
          <p:nvPr/>
        </p:nvPicPr>
        <p:blipFill>
          <a:blip r:embed="rId6"/>
          <a:stretch>
            <a:fillRect/>
          </a:stretch>
        </p:blipFill>
        <p:spPr>
          <a:xfrm>
            <a:off x="10641297" y="28863701"/>
            <a:ext cx="6228117" cy="6529312"/>
          </a:xfrm>
          <a:prstGeom prst="rect">
            <a:avLst/>
          </a:prstGeom>
        </p:spPr>
      </p:pic>
      <p:pic>
        <p:nvPicPr>
          <p:cNvPr id="10" name="Рисунок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504280" y="37925271"/>
            <a:ext cx="6228117" cy="4551786"/>
          </a:xfrm>
          <a:prstGeom prst="rect">
            <a:avLst/>
          </a:prstGeom>
        </p:spPr>
      </p:pic>
      <p:pic>
        <p:nvPicPr>
          <p:cNvPr id="12" name="Рисунок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526357" y="42651826"/>
            <a:ext cx="6228117" cy="4569753"/>
          </a:xfrm>
          <a:prstGeom prst="rect">
            <a:avLst/>
          </a:prstGeom>
        </p:spPr>
      </p:pic>
      <p:pic>
        <p:nvPicPr>
          <p:cNvPr id="17" name="Рисунок 1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8216645" y="10193332"/>
            <a:ext cx="7783093" cy="7370644"/>
          </a:xfrm>
          <a:prstGeom prst="rect">
            <a:avLst/>
          </a:prstGeom>
        </p:spPr>
      </p:pic>
      <p:pic>
        <p:nvPicPr>
          <p:cNvPr id="18" name="Рисунок 1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2136773" y="47580177"/>
            <a:ext cx="2125019" cy="2937115"/>
          </a:xfrm>
          <a:prstGeom prst="rect">
            <a:avLst/>
          </a:prstGeom>
        </p:spPr>
      </p:pic>
      <p:pic>
        <p:nvPicPr>
          <p:cNvPr id="11" name="Рисунок 10"/>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8216645" y="19728887"/>
            <a:ext cx="7984124" cy="6803968"/>
          </a:xfrm>
          <a:prstGeom prst="rect">
            <a:avLst/>
          </a:prstGeom>
        </p:spPr>
      </p:pic>
    </p:spTree>
    <p:extLst>
      <p:ext uri="{BB962C8B-B14F-4D97-AF65-F5344CB8AC3E}">
        <p14:creationId xmlns:p14="http://schemas.microsoft.com/office/powerpoint/2010/main" val="1333241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1725</TotalTime>
  <Words>1048</Words>
  <Application>Microsoft Office PowerPoint</Application>
  <PresentationFormat>Произвольный</PresentationFormat>
  <Paragraphs>52</Paragraphs>
  <Slides>1</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vt:i4>
      </vt:variant>
    </vt:vector>
  </HeadingPairs>
  <TitlesOfParts>
    <vt:vector size="9" baseType="lpstr">
      <vt:lpstr>SimSun</vt:lpstr>
      <vt:lpstr>Arial</vt:lpstr>
      <vt:lpstr>Arial Black</vt:lpstr>
      <vt:lpstr>Calibri</vt:lpstr>
      <vt:lpstr>Calibri Light</vt:lpstr>
      <vt:lpstr>Rockwell</vt:lpstr>
      <vt:lpstr>Times New Roman</vt:lpstr>
      <vt:lpstr>Office Theme</vt:lpstr>
      <vt:lpstr>Презентация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Ramiz</dc:creator>
  <cp:lastModifiedBy>HP</cp:lastModifiedBy>
  <cp:revision>263</cp:revision>
  <cp:lastPrinted>2021-10-06T08:14:14Z</cp:lastPrinted>
  <dcterms:created xsi:type="dcterms:W3CDTF">2021-09-17T10:13:40Z</dcterms:created>
  <dcterms:modified xsi:type="dcterms:W3CDTF">2021-10-21T13:25:40Z</dcterms:modified>
</cp:coreProperties>
</file>