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101">
          <p15:clr>
            <a:srgbClr val="A4A3A4"/>
          </p15:clr>
        </p15:guide>
        <p15:guide id="2" pos="113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6" autoAdjust="0"/>
  </p:normalViewPr>
  <p:slideViewPr>
    <p:cSldViewPr snapToGrid="0">
      <p:cViewPr>
        <p:scale>
          <a:sx n="17" d="100"/>
          <a:sy n="17" d="100"/>
        </p:scale>
        <p:origin x="1530" y="-2358"/>
      </p:cViewPr>
      <p:guideLst>
        <p:guide orient="horz" pos="16101"/>
        <p:guide pos="113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10/21/2021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smtClean="0"/>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smtClean="0"/>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smtClean="0"/>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t>10/21/2021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18700881" y="29737521"/>
            <a:ext cx="16560000" cy="123517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3" name="Rounded Rectangle 2"/>
          <p:cNvSpPr/>
          <p:nvPr/>
        </p:nvSpPr>
        <p:spPr>
          <a:xfrm>
            <a:off x="952500" y="7960520"/>
            <a:ext cx="16560000" cy="123517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4" name="Rounded Rectangle 23"/>
          <p:cNvSpPr/>
          <p:nvPr/>
        </p:nvSpPr>
        <p:spPr>
          <a:xfrm>
            <a:off x="734132" y="13088121"/>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17" b="1" dirty="0" err="1">
                <a:solidFill>
                  <a:schemeClr val="bg1"/>
                </a:solidFill>
                <a:latin typeface="Arial Black" panose="020B0A04020102020204" pitchFamily="34" charset="0"/>
              </a:rPr>
              <a:t>Intradaction</a:t>
            </a:r>
            <a:r>
              <a:rPr lang="en-US" sz="2160" dirty="0" smtClean="0"/>
              <a:t> </a:t>
            </a:r>
            <a:endParaRPr lang="en-US" sz="2160" dirty="0"/>
          </a:p>
        </p:txBody>
      </p:sp>
      <p:sp>
        <p:nvSpPr>
          <p:cNvPr id="25" name="Rounded Rectangle 24"/>
          <p:cNvSpPr/>
          <p:nvPr/>
        </p:nvSpPr>
        <p:spPr>
          <a:xfrm>
            <a:off x="18700881" y="36199695"/>
            <a:ext cx="16560000" cy="123517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solidFill>
                <a:schemeClr val="tx1"/>
              </a:solidFill>
            </a:endParaRPr>
          </a:p>
        </p:txBody>
      </p:sp>
      <p:sp>
        <p:nvSpPr>
          <p:cNvPr id="26" name="Rounded Rectangle 25"/>
          <p:cNvSpPr/>
          <p:nvPr/>
        </p:nvSpPr>
        <p:spPr>
          <a:xfrm>
            <a:off x="734132" y="28450228"/>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dirty="0"/>
          </a:p>
        </p:txBody>
      </p:sp>
      <p:sp>
        <p:nvSpPr>
          <p:cNvPr id="27" name="Rounded Rectangle 26"/>
          <p:cNvSpPr/>
          <p:nvPr/>
        </p:nvSpPr>
        <p:spPr>
          <a:xfrm>
            <a:off x="774904" y="44023470"/>
            <a:ext cx="16560000" cy="123517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4117" b="1" dirty="0">
                <a:solidFill>
                  <a:schemeClr val="bg1"/>
                </a:solidFill>
                <a:latin typeface="Arial Black" panose="020B0A04020102020204" pitchFamily="34" charset="0"/>
              </a:rPr>
              <a:t>Wearable</a:t>
            </a:r>
            <a:r>
              <a:rPr lang="en-US" sz="2400" b="1" dirty="0"/>
              <a:t> </a:t>
            </a:r>
            <a:r>
              <a:rPr lang="en-US" sz="4117" b="1" dirty="0">
                <a:solidFill>
                  <a:schemeClr val="bg1"/>
                </a:solidFill>
                <a:latin typeface="Arial Black" panose="020B0A04020102020204" pitchFamily="34" charset="0"/>
              </a:rPr>
              <a:t>things</a:t>
            </a:r>
            <a:r>
              <a:rPr lang="en-US" sz="2400" b="1" dirty="0"/>
              <a:t> - </a:t>
            </a:r>
            <a:r>
              <a:rPr lang="en-US" sz="4117" b="1" dirty="0">
                <a:solidFill>
                  <a:schemeClr val="bg1"/>
                </a:solidFill>
                <a:latin typeface="Arial Black" panose="020B0A04020102020204" pitchFamily="34" charset="0"/>
              </a:rPr>
              <a:t>sensor</a:t>
            </a:r>
            <a:r>
              <a:rPr lang="en-US" sz="2400" b="1" dirty="0"/>
              <a:t> </a:t>
            </a:r>
            <a:r>
              <a:rPr lang="en-US" sz="4117" b="1" dirty="0">
                <a:solidFill>
                  <a:schemeClr val="bg1"/>
                </a:solidFill>
                <a:latin typeface="Arial Black" panose="020B0A04020102020204" pitchFamily="34" charset="0"/>
              </a:rPr>
              <a:t>technology</a:t>
            </a:r>
          </a:p>
        </p:txBody>
      </p:sp>
      <p:sp>
        <p:nvSpPr>
          <p:cNvPr id="2" name="Rectangle 1"/>
          <p:cNvSpPr/>
          <p:nvPr/>
        </p:nvSpPr>
        <p:spPr>
          <a:xfrm>
            <a:off x="0" y="-201672"/>
            <a:ext cx="35999738" cy="7713609"/>
          </a:xfrm>
          <a:prstGeom prst="rect">
            <a:avLst/>
          </a:prstGeom>
          <a:solidFill>
            <a:schemeClr val="accent2">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1851803" y="744845"/>
            <a:ext cx="32199284" cy="3046988"/>
          </a:xfrm>
          <a:prstGeom prst="rect">
            <a:avLst/>
          </a:prstGeom>
        </p:spPr>
        <p:txBody>
          <a:bodyPr wrap="square">
            <a:spAutoFit/>
          </a:bodyPr>
          <a:lstStyle/>
          <a:p>
            <a:pPr algn="ctr"/>
            <a:r>
              <a:rPr lang="en-US" sz="9600" b="1" dirty="0">
                <a:latin typeface="Times New Roman" panose="02020603050405020304" pitchFamily="18" charset="0"/>
                <a:cs typeface="Times New Roman" panose="02020603050405020304" pitchFamily="18" charset="0"/>
              </a:rPr>
              <a:t>About A Comprehensive Approach To Ensuring The Children’s Safety In Terms Of Industry 4.0</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9220827"/>
            <a:ext cx="27211547" cy="1680587"/>
          </a:xfrm>
          <a:prstGeom prst="rect">
            <a:avLst/>
          </a:prstGeom>
        </p:spPr>
      </p:pic>
      <p:sp>
        <p:nvSpPr>
          <p:cNvPr id="14" name="Rectangle 13"/>
          <p:cNvSpPr/>
          <p:nvPr/>
        </p:nvSpPr>
        <p:spPr>
          <a:xfrm>
            <a:off x="5913431" y="4030928"/>
            <a:ext cx="22488087" cy="3074944"/>
          </a:xfrm>
          <a:prstGeom prst="rect">
            <a:avLst/>
          </a:prstGeom>
        </p:spPr>
        <p:txBody>
          <a:bodyPr wrap="square">
            <a:spAutoFit/>
          </a:bodyPr>
          <a:lstStyle/>
          <a:p>
            <a:pPr algn="ctr">
              <a:spcBef>
                <a:spcPts val="2059"/>
              </a:spcBef>
              <a:spcAft>
                <a:spcPts val="228"/>
              </a:spcAft>
            </a:pPr>
            <a:r>
              <a:rPr lang="en-US" sz="6405" dirty="0" smtClean="0">
                <a:ln w="0"/>
                <a:effectLst>
                  <a:outerShdw blurRad="38100" dist="19050" dir="2700000" algn="tl" rotWithShape="0">
                    <a:schemeClr val="dk1">
                      <a:alpha val="40000"/>
                    </a:schemeClr>
                  </a:outerShdw>
                </a:effectLst>
                <a:latin typeface="Times New Roman" panose="02020603050405020304" pitchFamily="18" charset="0"/>
                <a:ea typeface="SimSun" panose="02010600030101010101" pitchFamily="2" charset="-122"/>
                <a:cs typeface="Times New Roman" panose="02020603050405020304" pitchFamily="18" charset="0"/>
              </a:rPr>
              <a:t>Sabira Ojagverdiyeva</a:t>
            </a:r>
            <a:endParaRPr lang="en-US" sz="6405" dirty="0">
              <a:ln w="0"/>
              <a:effectLst>
                <a:outerShdw blurRad="38100" dist="19050" dir="2700000" algn="tl" rotWithShape="0">
                  <a:schemeClr val="dk1">
                    <a:alpha val="40000"/>
                  </a:schemeClr>
                </a:outerShdw>
              </a:effectLst>
              <a:latin typeface="Times New Roman" panose="02020603050405020304" pitchFamily="18" charset="0"/>
              <a:ea typeface="SimSun" panose="02010600030101010101" pitchFamily="2" charset="-122"/>
              <a:cs typeface="Times New Roman" panose="02020603050405020304" pitchFamily="18" charset="0"/>
            </a:endParaRPr>
          </a:p>
          <a:p>
            <a:pPr algn="ctr"/>
            <a:r>
              <a:rPr lang="en-US" sz="6405" dirty="0">
                <a:ln w="0"/>
                <a:effectLst>
                  <a:outerShdw blurRad="38100" dist="19050" dir="2700000" algn="tl" rotWithShape="0">
                    <a:schemeClr val="dk1">
                      <a:alpha val="40000"/>
                    </a:schemeClr>
                  </a:outerShdw>
                </a:effectLst>
                <a:latin typeface="Times New Roman" panose="02020603050405020304" pitchFamily="18" charset="0"/>
                <a:ea typeface="SimSun" panose="02010600030101010101" pitchFamily="2" charset="-122"/>
                <a:cs typeface="Times New Roman" panose="02020603050405020304" pitchFamily="18" charset="0"/>
              </a:rPr>
              <a:t>Institute Information Technology ANAS, Baku, Azerbaijan</a:t>
            </a:r>
            <a:endParaRPr lang="ru-RU" sz="6405" dirty="0">
              <a:ln w="0"/>
              <a:effectLst>
                <a:outerShdw blurRad="38100" dist="19050" dir="2700000" algn="tl" rotWithShape="0">
                  <a:schemeClr val="dk1">
                    <a:alpha val="40000"/>
                  </a:schemeClr>
                </a:outerShdw>
              </a:effectLst>
              <a:latin typeface="Times New Roman" panose="02020603050405020304" pitchFamily="18" charset="0"/>
              <a:ea typeface="SimSun" panose="02010600030101010101" pitchFamily="2" charset="-122"/>
              <a:cs typeface="Times New Roman" panose="02020603050405020304" pitchFamily="18" charset="0"/>
            </a:endParaRPr>
          </a:p>
          <a:p>
            <a:pPr algn="ctr"/>
            <a:r>
              <a:rPr lang="en-US" sz="6405"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sabiraas@list.ru</a:t>
            </a:r>
            <a:endParaRPr lang="en-US" sz="6405" dirty="0">
              <a:ln w="0"/>
              <a:effectLst>
                <a:outerShdw blurRad="38100" dist="19050" dir="2700000" algn="tl" rotWithShape="0">
                  <a:schemeClr val="dk1">
                    <a:alpha val="40000"/>
                  </a:schemeClr>
                </a:outerShdw>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0" name="Rectangle 29"/>
          <p:cNvSpPr/>
          <p:nvPr/>
        </p:nvSpPr>
        <p:spPr>
          <a:xfrm>
            <a:off x="978828" y="9468140"/>
            <a:ext cx="16453101" cy="3416320"/>
          </a:xfrm>
          <a:prstGeom prst="rect">
            <a:avLst/>
          </a:prstGeom>
        </p:spPr>
        <p:txBody>
          <a:bodyPr wrap="square">
            <a:spAutoFit/>
          </a:bodyPr>
          <a:lstStyle/>
          <a:p>
            <a:pPr algn="just"/>
            <a:r>
              <a:rPr lang="az-Latn-AZ" sz="3600" dirty="0">
                <a:latin typeface="Times New Roman" panose="02020603050405020304" pitchFamily="18" charset="0"/>
                <a:cs typeface="Times New Roman" panose="02020603050405020304" pitchFamily="18" charset="0"/>
              </a:rPr>
              <a:t>Industry 4.0 influences children's activities, as well as all areas, opens up new opportunities and at the same time actualizes cybersecurity issues. </a:t>
            </a:r>
            <a:r>
              <a:rPr lang="en-US" sz="3600" dirty="0">
                <a:latin typeface="Times New Roman" panose="02020603050405020304" pitchFamily="18" charset="0"/>
                <a:cs typeface="Times New Roman" panose="02020603050405020304" pitchFamily="18" charset="0"/>
              </a:rPr>
              <a:t>This study provides information on the concept of the safety of children’s data environment. It highlights the concept of Children 4.0, which offers a comprehensive approach to ensuring the safety of data included in databases (medical data safety, spatial data safety, etc.) through wearable devices. </a:t>
            </a:r>
          </a:p>
        </p:txBody>
      </p:sp>
      <p:sp>
        <p:nvSpPr>
          <p:cNvPr id="9" name="Rectangle 8"/>
          <p:cNvSpPr/>
          <p:nvPr/>
        </p:nvSpPr>
        <p:spPr>
          <a:xfrm>
            <a:off x="6027411" y="8215056"/>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endParaRPr lang="en-US" sz="4117" b="1" dirty="0"/>
          </a:p>
        </p:txBody>
      </p:sp>
      <p:sp>
        <p:nvSpPr>
          <p:cNvPr id="31" name="Rectangle 30"/>
          <p:cNvSpPr/>
          <p:nvPr/>
        </p:nvSpPr>
        <p:spPr>
          <a:xfrm>
            <a:off x="8230845" y="28718827"/>
            <a:ext cx="1083951" cy="923330"/>
          </a:xfrm>
          <a:prstGeom prst="rect">
            <a:avLst/>
          </a:prstGeom>
        </p:spPr>
        <p:txBody>
          <a:bodyPr wrap="none">
            <a:spAutoFit/>
          </a:bodyPr>
          <a:lstStyle/>
          <a:p>
            <a:pPr lvl="0"/>
            <a:r>
              <a:rPr lang="en-US" sz="5400" b="1" dirty="0" err="1"/>
              <a:t>IoT</a:t>
            </a:r>
            <a:endParaRPr lang="en-US" sz="4400" dirty="0"/>
          </a:p>
        </p:txBody>
      </p:sp>
      <p:sp>
        <p:nvSpPr>
          <p:cNvPr id="32" name="Rectangle 31"/>
          <p:cNvSpPr/>
          <p:nvPr/>
        </p:nvSpPr>
        <p:spPr>
          <a:xfrm>
            <a:off x="6015599" y="17355913"/>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Introduction</a:t>
            </a:r>
            <a:endParaRPr lang="en-US" sz="4117" dirty="0"/>
          </a:p>
        </p:txBody>
      </p:sp>
      <p:sp>
        <p:nvSpPr>
          <p:cNvPr id="33" name="Rectangle 32"/>
          <p:cNvSpPr/>
          <p:nvPr/>
        </p:nvSpPr>
        <p:spPr>
          <a:xfrm>
            <a:off x="1530805" y="37102604"/>
            <a:ext cx="15567983"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Approaches to intellectual monitoring of ICS security</a:t>
            </a:r>
            <a:endParaRPr lang="en-US" sz="4117" dirty="0"/>
          </a:p>
        </p:txBody>
      </p:sp>
      <p:sp>
        <p:nvSpPr>
          <p:cNvPr id="35" name="Rectangle 34"/>
          <p:cNvSpPr/>
          <p:nvPr/>
        </p:nvSpPr>
        <p:spPr>
          <a:xfrm>
            <a:off x="24844985" y="30230077"/>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endParaRPr lang="en-US" sz="4117" dirty="0"/>
          </a:p>
        </p:txBody>
      </p:sp>
      <p:sp>
        <p:nvSpPr>
          <p:cNvPr id="36" name="Rectangle 35"/>
          <p:cNvSpPr/>
          <p:nvPr/>
        </p:nvSpPr>
        <p:spPr>
          <a:xfrm>
            <a:off x="24844985" y="36449139"/>
            <a:ext cx="3508229" cy="736285"/>
          </a:xfrm>
          <a:prstGeom prst="rect">
            <a:avLst/>
          </a:prstGeom>
        </p:spPr>
        <p:txBody>
          <a:bodyPr wrap="none">
            <a:spAutoFit/>
          </a:bodyPr>
          <a:lstStyle/>
          <a:p>
            <a:pPr algn="ctr"/>
            <a:r>
              <a:rPr lang="en-US" sz="4117" b="1" dirty="0">
                <a:latin typeface="Arial Black" panose="020B0A04020102020204" pitchFamily="34" charset="0"/>
              </a:rPr>
              <a:t>References</a:t>
            </a:r>
            <a:endParaRPr lang="en-US" sz="4117" dirty="0"/>
          </a:p>
        </p:txBody>
      </p:sp>
      <p:sp>
        <p:nvSpPr>
          <p:cNvPr id="39" name="Rectangle 38"/>
          <p:cNvSpPr/>
          <p:nvPr/>
        </p:nvSpPr>
        <p:spPr>
          <a:xfrm>
            <a:off x="804602" y="14472030"/>
            <a:ext cx="16294185" cy="7294305"/>
          </a:xfrm>
          <a:prstGeom prst="rect">
            <a:avLst/>
          </a:prstGeom>
        </p:spPr>
        <p:txBody>
          <a:bodyPr wrap="square">
            <a:spAutoFit/>
          </a:bodyPr>
          <a:lstStyle/>
          <a:p>
            <a:pPr algn="just"/>
            <a:r>
              <a:rPr lang="en-US" sz="3600" dirty="0">
                <a:latin typeface="Times New Roman" panose="02020603050405020304" pitchFamily="18" charset="0"/>
                <a:cs typeface="Times New Roman" panose="02020603050405020304" pitchFamily="18" charset="0"/>
              </a:rPr>
              <a:t>Industry 4.0 emerged as a phenomenon at a time when technology was developing rapidly, new thoughts, ideas, etc. views were being formed. Industry 4.0 is characterized by the advanced digitalization. In the current situation, the surrounding movable, immovable, stationary, non-stationary, animals, people, trees, and other subjects are all networked through various sensors. This networking in society is created not only by means of computers, but also through various objects and accessories (gadgets, watches, bracelets, subcutaneous sensors, etc</a:t>
            </a:r>
            <a:r>
              <a:rPr lang="en-US" sz="3600" dirty="0" smtClean="0">
                <a:latin typeface="Times New Roman" panose="02020603050405020304" pitchFamily="18" charset="0"/>
                <a:cs typeface="Times New Roman" panose="02020603050405020304" pitchFamily="18" charset="0"/>
              </a:rPr>
              <a:t>.) [1].</a:t>
            </a:r>
            <a:endParaRPr lang="en-US" sz="3600" dirty="0">
              <a:latin typeface="Times New Roman" panose="02020603050405020304" pitchFamily="18" charset="0"/>
              <a:cs typeface="Times New Roman" panose="02020603050405020304" pitchFamily="18" charset="0"/>
            </a:endParaRPr>
          </a:p>
          <a:p>
            <a:pPr algn="just"/>
            <a:r>
              <a:rPr lang="az-Latn-AZ" sz="3600" dirty="0" smtClean="0">
                <a:latin typeface="Times New Roman" panose="02020603050405020304" pitchFamily="18" charset="0"/>
                <a:cs typeface="Times New Roman" panose="02020603050405020304" pitchFamily="18" charset="0"/>
              </a:rPr>
              <a:t>The </a:t>
            </a:r>
            <a:r>
              <a:rPr lang="az-Latn-AZ" sz="3600" dirty="0">
                <a:latin typeface="Times New Roman" panose="02020603050405020304" pitchFamily="18" charset="0"/>
                <a:cs typeface="Times New Roman" panose="02020603050405020304" pitchFamily="18" charset="0"/>
              </a:rPr>
              <a:t>processes affect growing children as the most sensitive member of society in the environment where information technologies develop. Various digital devices are being integrated into children's lives along with the information technologies over time. These devices provide convenience, speed or accuracy in obtaining and transmitting information, but also create certain problems for children</a:t>
            </a:r>
            <a:r>
              <a:rPr lang="en-US" sz="3600" dirty="0">
                <a:latin typeface="Times New Roman" panose="02020603050405020304" pitchFamily="18" charset="0"/>
                <a:cs typeface="Times New Roman" panose="02020603050405020304" pitchFamily="18" charset="0"/>
              </a:rPr>
              <a:t>’s safety. </a:t>
            </a:r>
          </a:p>
          <a:p>
            <a:pPr algn="just"/>
            <a:endParaRPr lang="en-US" sz="3600" dirty="0">
              <a:latin typeface="Times New Roman" panose="02020603050405020304" pitchFamily="18" charset="0"/>
              <a:cs typeface="Times New Roman" panose="02020603050405020304" pitchFamily="18" charset="0"/>
            </a:endParaRPr>
          </a:p>
        </p:txBody>
      </p:sp>
      <p:sp>
        <p:nvSpPr>
          <p:cNvPr id="41" name="Rectangle 40"/>
          <p:cNvSpPr/>
          <p:nvPr/>
        </p:nvSpPr>
        <p:spPr>
          <a:xfrm>
            <a:off x="18700881" y="31134913"/>
            <a:ext cx="16354080" cy="5078313"/>
          </a:xfrm>
          <a:prstGeom prst="rect">
            <a:avLst/>
          </a:prstGeom>
        </p:spPr>
        <p:txBody>
          <a:bodyPr wrap="square">
            <a:spAutoFit/>
          </a:bodyPr>
          <a:lstStyle/>
          <a:p>
            <a:pPr algn="just"/>
            <a:r>
              <a:rPr lang="en-US" sz="3600" dirty="0" smtClean="0">
                <a:latin typeface="Times New Roman" panose="02020603050405020304" pitchFamily="18" charset="0"/>
                <a:cs typeface="Times New Roman" panose="02020603050405020304" pitchFamily="18" charset="0"/>
              </a:rPr>
              <a:t> </a:t>
            </a:r>
            <a:r>
              <a:rPr lang="az-Latn-AZ" sz="3600" dirty="0" smtClean="0">
                <a:latin typeface="Times New Roman" panose="02020603050405020304" pitchFamily="18" charset="0"/>
                <a:cs typeface="Times New Roman" panose="02020603050405020304" pitchFamily="18" charset="0"/>
              </a:rPr>
              <a:t>New </a:t>
            </a:r>
            <a:r>
              <a:rPr lang="az-Latn-AZ" sz="3600" dirty="0">
                <a:latin typeface="Times New Roman" panose="02020603050405020304" pitchFamily="18" charset="0"/>
                <a:cs typeface="Times New Roman" panose="02020603050405020304" pitchFamily="18" charset="0"/>
              </a:rPr>
              <a:t>forms of interaction with information technology are emerging as the Internet develops. The use of devices equipped with Artificial İntelligence (AI) and Big data technologies has become a tradition. </a:t>
            </a:r>
            <a:r>
              <a:rPr lang="en-US" sz="3600" dirty="0">
                <a:latin typeface="Times New Roman" panose="02020603050405020304" pitchFamily="18" charset="0"/>
                <a:cs typeface="Times New Roman" panose="02020603050405020304" pitchFamily="18" charset="0"/>
              </a:rPr>
              <a:t>Sensor-enabled devices that forms Big Data accelerate the exchange of information between individuals are very important for people's decision-making. </a:t>
            </a:r>
          </a:p>
          <a:p>
            <a:pPr algn="just"/>
            <a:r>
              <a:rPr lang="en-US" sz="3600" dirty="0">
                <a:latin typeface="Times New Roman" panose="02020603050405020304" pitchFamily="18" charset="0"/>
                <a:cs typeface="Times New Roman" panose="02020603050405020304" pitchFamily="18" charset="0"/>
              </a:rPr>
              <a:t>The proposed concept is important for ensuring the security of children's personal information, preventing any physical and psychological pressure on them. It also provides control over children's school, sports, etc. activities in life and such other situations. </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47" name="Rectangle 5"/>
          <p:cNvSpPr>
            <a:spLocks noChangeArrowheads="1"/>
          </p:cNvSpPr>
          <p:nvPr/>
        </p:nvSpPr>
        <p:spPr bwMode="auto">
          <a:xfrm>
            <a:off x="734132" y="29264941"/>
            <a:ext cx="1636465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tab pos="269875" algn="l"/>
              </a:tabLst>
            </a:pP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tab pos="269875" algn="l"/>
              </a:tabLst>
            </a:pPr>
            <a:r>
              <a:rPr kumimoji="0" lang="az-Latn-AZ"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main goal of the Internet of Things (IoT) is to create safe, reliable and fully automated smart environments [</a:t>
            </a:r>
            <a:r>
              <a:rPr kumimoji="0" lang="en-US"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a:t>
            </a:r>
            <a:r>
              <a:rPr kumimoji="0" lang="az-Latn-AZ"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The Internet of Things is a manifestation of digital technologies and able to gain information about children's relationships with things [2,3]. Now it represents the billions of physical devices in the world connected to the Internet, these </a:t>
            </a:r>
            <a:r>
              <a:rPr lang="az-Latn-AZ" sz="3600" dirty="0">
                <a:latin typeface="Times New Roman" panose="02020603050405020304" pitchFamily="18" charset="0"/>
                <a:cs typeface="Times New Roman" panose="02020603050405020304" pitchFamily="18" charset="0"/>
              </a:rPr>
              <a:t>devices</a:t>
            </a:r>
            <a:r>
              <a:rPr kumimoji="0" lang="az-Latn-AZ"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collect and share all the data. IoT shows that computers connected to a network are at the same time connected to objects [4]. </a:t>
            </a:r>
            <a:endParaRPr lang="az-Latn-AZ" sz="3600" dirty="0">
              <a:latin typeface="Times New Roman" panose="02020603050405020304" pitchFamily="18" charset="0"/>
              <a:cs typeface="Times New Roman" panose="02020603050405020304" pitchFamily="18" charset="0"/>
            </a:endParaRPr>
          </a:p>
        </p:txBody>
      </p:sp>
      <p:pic>
        <p:nvPicPr>
          <p:cNvPr id="18" name="Picture 17"/>
          <p:cNvPicPr>
            <a:picLocks noChangeAspect="1"/>
          </p:cNvPicPr>
          <p:nvPr/>
        </p:nvPicPr>
        <p:blipFill>
          <a:blip r:embed="rId4"/>
          <a:stretch>
            <a:fillRect/>
          </a:stretch>
        </p:blipFill>
        <p:spPr>
          <a:xfrm>
            <a:off x="530601" y="36685320"/>
            <a:ext cx="6865822" cy="4499269"/>
          </a:xfrm>
          <a:prstGeom prst="rect">
            <a:avLst/>
          </a:prstGeom>
        </p:spPr>
      </p:pic>
      <p:sp>
        <p:nvSpPr>
          <p:cNvPr id="19" name="Rectangle 18"/>
          <p:cNvSpPr/>
          <p:nvPr/>
        </p:nvSpPr>
        <p:spPr>
          <a:xfrm>
            <a:off x="628274" y="33056847"/>
            <a:ext cx="16364656" cy="3416320"/>
          </a:xfrm>
          <a:prstGeom prst="rect">
            <a:avLst/>
          </a:prstGeom>
        </p:spPr>
        <p:txBody>
          <a:bodyPr wrap="square">
            <a:spAutoFit/>
          </a:bodyPr>
          <a:lstStyle/>
          <a:p>
            <a:pPr lvl="0" indent="228600" algn="just" defTabSz="914400" eaLnBrk="0" fontAlgn="base" hangingPunct="0">
              <a:spcBef>
                <a:spcPct val="0"/>
              </a:spcBef>
              <a:spcAft>
                <a:spcPct val="0"/>
              </a:spcAft>
              <a:tabLst>
                <a:tab pos="269875" algn="l"/>
              </a:tabLst>
            </a:pPr>
            <a:r>
              <a:rPr lang="az-Latn-AZ" sz="3600" dirty="0">
                <a:latin typeface="Times New Roman" panose="02020603050405020304" pitchFamily="18" charset="0"/>
                <a:ea typeface="Calibri" panose="020F0502020204030204" pitchFamily="34" charset="0"/>
                <a:cs typeface="Times New Roman" panose="02020603050405020304" pitchFamily="18" charset="0"/>
              </a:rPr>
              <a:t>IoT systems are classified into two broad categories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[5</a:t>
            </a:r>
            <a:r>
              <a:rPr lang="az-Latn-AZ" sz="3600" dirty="0">
                <a:latin typeface="Times New Roman" panose="02020603050405020304" pitchFamily="18" charset="0"/>
                <a:ea typeface="Calibri" panose="020F0502020204030204" pitchFamily="34" charset="0"/>
                <a:cs typeface="Times New Roman" panose="02020603050405020304" pitchFamily="18" charset="0"/>
              </a:rPr>
              <a:t>]:</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lgn="just" defTabSz="914400" eaLnBrk="0" fontAlgn="base" hangingPunct="0">
              <a:spcBef>
                <a:spcPct val="0"/>
              </a:spcBef>
              <a:spcAft>
                <a:spcPct val="0"/>
              </a:spcAft>
              <a:buFont typeface="Courier New" panose="02070309020205020404" pitchFamily="49" charset="0"/>
              <a:buChar char="o"/>
              <a:tabLst>
                <a:tab pos="269875" algn="l"/>
              </a:tabLst>
            </a:pPr>
            <a:r>
              <a:rPr lang="az-Latn-AZ" sz="3600" dirty="0">
                <a:latin typeface="Times New Roman" panose="02020603050405020304" pitchFamily="18" charset="0"/>
                <a:ea typeface="Calibri" panose="020F0502020204030204" pitchFamily="34" charset="0"/>
                <a:cs typeface="Times New Roman" panose="02020603050405020304" pitchFamily="18" charset="0"/>
              </a:rPr>
              <a:t>IoT-specific</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571500" lvl="0" indent="-571500" algn="just" defTabSz="914400" eaLnBrk="0" fontAlgn="base" hangingPunct="0">
              <a:spcBef>
                <a:spcPct val="0"/>
              </a:spcBef>
              <a:spcAft>
                <a:spcPct val="0"/>
              </a:spcAft>
              <a:buFont typeface="Courier New" panose="02070309020205020404" pitchFamily="49" charset="0"/>
              <a:buChar char="o"/>
              <a:tabLst>
                <a:tab pos="269875" algn="l"/>
              </a:tabLst>
            </a:pPr>
            <a:r>
              <a:rPr lang="az-Latn-AZ" sz="3600" dirty="0">
                <a:latin typeface="Times New Roman" panose="02020603050405020304" pitchFamily="18" charset="0"/>
                <a:ea typeface="Calibri" panose="020F0502020204030204" pitchFamily="34" charset="0"/>
                <a:cs typeface="Times New Roman" panose="02020603050405020304" pitchFamily="18" charset="0"/>
              </a:rPr>
              <a:t>Consumer IoT (CıoT)</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az-Latn-AZ" sz="3600" dirty="0">
                <a:latin typeface="Times New Roman" panose="02020603050405020304" pitchFamily="18" charset="0"/>
                <a:ea typeface="Calibri" panose="020F0502020204030204" pitchFamily="34" charset="0"/>
                <a:cs typeface="Times New Roman" panose="02020603050405020304" pitchFamily="18" charset="0"/>
              </a:rPr>
              <a:t>IoT-specific systems are designed to meet the requirements of applications in specific areas and require access to specific companies. Consumer IoT systems are easily accessed by the general public. </a:t>
            </a:r>
          </a:p>
        </p:txBody>
      </p:sp>
      <p:sp>
        <p:nvSpPr>
          <p:cNvPr id="20" name="Rectangle 19"/>
          <p:cNvSpPr/>
          <p:nvPr/>
        </p:nvSpPr>
        <p:spPr>
          <a:xfrm>
            <a:off x="6988940" y="36273093"/>
            <a:ext cx="10003990" cy="5903154"/>
          </a:xfrm>
          <a:prstGeom prst="rect">
            <a:avLst/>
          </a:prstGeom>
        </p:spPr>
        <p:txBody>
          <a:bodyPr wrap="square">
            <a:spAutoFit/>
          </a:bodyPr>
          <a:lstStyle/>
          <a:p>
            <a:pPr marL="228600" algn="just">
              <a:lnSpc>
                <a:spcPct val="115000"/>
              </a:lnSpc>
              <a:spcAft>
                <a:spcPts val="600"/>
              </a:spcAft>
            </a:pPr>
            <a:r>
              <a:rPr lang="az-Latn-AZ" sz="3600" b="1" i="1" dirty="0" smtClean="0">
                <a:latin typeface="Times New Roman" panose="02020603050405020304" pitchFamily="18" charset="0"/>
                <a:ea typeface="Calibri" panose="020F0502020204030204" pitchFamily="34" charset="0"/>
                <a:cs typeface="Times New Roman" panose="02020603050405020304" pitchFamily="18" charset="0"/>
              </a:rPr>
              <a:t>Wearable IoT</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 These items are computers with sensors and actuators / output devices, designed as a clothes, accessory, or device that consumers wear (or carry).</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228600" algn="just">
              <a:lnSpc>
                <a:spcPct val="115000"/>
              </a:lnSpc>
              <a:spcAft>
                <a:spcPts val="600"/>
              </a:spcAft>
            </a:pPr>
            <a:r>
              <a:rPr lang="az-Latn-AZ" sz="3600" b="1" i="1" dirty="0" smtClean="0">
                <a:latin typeface="Times New Roman" panose="02020603050405020304" pitchFamily="18" charset="0"/>
                <a:ea typeface="Calibri" panose="020F0502020204030204" pitchFamily="34" charset="0"/>
                <a:cs typeface="Times New Roman" panose="02020603050405020304" pitchFamily="18" charset="0"/>
              </a:rPr>
              <a:t>Smart homes.</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 These devices are placed in homes in order to simplify the lives of consumers in terms of safety, </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convenience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and entertainment. This category may also include toys connected to the Internet.</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Rectangle 21"/>
          <p:cNvSpPr/>
          <p:nvPr/>
        </p:nvSpPr>
        <p:spPr>
          <a:xfrm>
            <a:off x="952500" y="42014100"/>
            <a:ext cx="16292342" cy="2003625"/>
          </a:xfrm>
          <a:prstGeom prst="rect">
            <a:avLst/>
          </a:prstGeom>
        </p:spPr>
        <p:txBody>
          <a:bodyPr wrap="square">
            <a:spAutoFit/>
          </a:bodyPr>
          <a:lstStyle/>
          <a:p>
            <a:pPr marL="228600" algn="just">
              <a:lnSpc>
                <a:spcPct val="115000"/>
              </a:lnSpc>
              <a:spcAft>
                <a:spcPts val="600"/>
              </a:spcAft>
            </a:pPr>
            <a:r>
              <a:rPr lang="en-US" sz="3600" b="1" i="1" dirty="0">
                <a:latin typeface="Times New Roman" panose="02020603050405020304" pitchFamily="18" charset="0"/>
                <a:ea typeface="Calibri" panose="020F0502020204030204" pitchFamily="34" charset="0"/>
                <a:cs typeface="Times New Roman" panose="02020603050405020304" pitchFamily="18" charset="0"/>
              </a:rPr>
              <a:t>Mobile </a:t>
            </a:r>
            <a:r>
              <a:rPr lang="en-US" sz="3600" b="1" i="1" dirty="0" err="1">
                <a:latin typeface="Times New Roman" panose="02020603050405020304" pitchFamily="18" charset="0"/>
                <a:ea typeface="Calibri" panose="020F0502020204030204" pitchFamily="34" charset="0"/>
                <a:cs typeface="Times New Roman" panose="02020603050405020304" pitchFamily="18" charset="0"/>
              </a:rPr>
              <a:t>IoT</a:t>
            </a:r>
            <a:r>
              <a:rPr lang="en-US" sz="3600" b="1" i="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Times New Roman" panose="02020603050405020304" pitchFamily="18" charset="0"/>
                <a:ea typeface="Calibri" panose="020F0502020204030204" pitchFamily="34" charset="0"/>
                <a:cs typeface="Times New Roman" panose="02020603050405020304" pitchFamily="18" charset="0"/>
              </a:rPr>
              <a:t>This category includes bicycles, smart cars, drones, and vehicles used by people for transportation and / or recreation. Smartphones can also be included in this category.</a:t>
            </a:r>
          </a:p>
        </p:txBody>
      </p:sp>
      <p:sp>
        <p:nvSpPr>
          <p:cNvPr id="52" name="Rectangle 51"/>
          <p:cNvSpPr/>
          <p:nvPr/>
        </p:nvSpPr>
        <p:spPr>
          <a:xfrm>
            <a:off x="19104429" y="37638245"/>
            <a:ext cx="16012234" cy="12095619"/>
          </a:xfrm>
          <a:prstGeom prst="rect">
            <a:avLst/>
          </a:prstGeom>
        </p:spPr>
        <p:txBody>
          <a:bodyPr wrap="square">
            <a:spAutoFit/>
          </a:bodyPr>
          <a:lstStyle/>
          <a:p>
            <a:pPr lvl="0" algn="just"/>
            <a:r>
              <a:rPr lang="en-US" sz="3000" dirty="0" smtClean="0">
                <a:latin typeface="Times New Roman" panose="02020603050405020304" pitchFamily="18" charset="0"/>
                <a:cs typeface="Times New Roman" panose="02020603050405020304" pitchFamily="18" charset="0"/>
              </a:rPr>
              <a:t>[1] </a:t>
            </a:r>
            <a:r>
              <a:rPr lang="az-Latn-AZ" sz="3000" dirty="0" smtClean="0">
                <a:latin typeface="Times New Roman" panose="02020603050405020304" pitchFamily="18" charset="0"/>
                <a:cs typeface="Times New Roman" panose="02020603050405020304" pitchFamily="18" charset="0"/>
              </a:rPr>
              <a:t>S</a:t>
            </a:r>
            <a:r>
              <a:rPr lang="az-Latn-AZ" sz="3000" dirty="0">
                <a:latin typeface="Times New Roman" panose="02020603050405020304" pitchFamily="18" charset="0"/>
                <a:cs typeface="Times New Roman" panose="02020603050405020304" pitchFamily="18" charset="0"/>
              </a:rPr>
              <a:t>. Weyer, M. Schmitt, M. Ohmer, D. Gorecky, Towards Industry 4.0 –Standardization as the crucial challenge for highly modular, multi-vendorproduction systems, IFAC-PapersOnLine 48 (3) (2015) 579-584,https://doi.org/10.1016/j.ifacol.2015.06.143; </a:t>
            </a:r>
            <a:endParaRPr lang="en-US" sz="3000" dirty="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[2] </a:t>
            </a:r>
            <a:r>
              <a:rPr lang="az-Latn-AZ" sz="3000" dirty="0" smtClean="0">
                <a:latin typeface="Times New Roman" panose="02020603050405020304" pitchFamily="18" charset="0"/>
                <a:cs typeface="Times New Roman" panose="02020603050405020304" pitchFamily="18" charset="0"/>
              </a:rPr>
              <a:t>Hung </a:t>
            </a:r>
            <a:r>
              <a:rPr lang="az-Latn-AZ" sz="3000" dirty="0">
                <a:latin typeface="Times New Roman" panose="02020603050405020304" pitchFamily="18" charset="0"/>
                <a:cs typeface="Times New Roman" panose="02020603050405020304" pitchFamily="18" charset="0"/>
              </a:rPr>
              <a:t>P.C.K., Iqbal F., Huang SC., Melaisi M., Pang K. (2016) A Glance of Child’s Play Privacy in Smart Toys. In: Sun X., Liu A., Chao HC., Bertino E. (eds) Cloud Computing and Security. ICCCS 2016. Lecture Notes in Computer Science, vol 10040. Springer, Cham. https://doi.org/10.1007/978-3-319-48674-1_20</a:t>
            </a:r>
            <a:endParaRPr lang="en-US" sz="3000" dirty="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[3] </a:t>
            </a:r>
            <a:r>
              <a:rPr lang="az-Latn-AZ" sz="3000" dirty="0" smtClean="0">
                <a:latin typeface="Times New Roman" panose="02020603050405020304" pitchFamily="18" charset="0"/>
                <a:cs typeface="Times New Roman" panose="02020603050405020304" pitchFamily="18" charset="0"/>
              </a:rPr>
              <a:t>Ghosh</a:t>
            </a:r>
            <a:r>
              <a:rPr lang="az-Latn-AZ" sz="3000" dirty="0">
                <a:latin typeface="Times New Roman" panose="02020603050405020304" pitchFamily="18" charset="0"/>
                <a:cs typeface="Times New Roman" panose="02020603050405020304" pitchFamily="18" charset="0"/>
              </a:rPr>
              <a:t>, U., Rawat, D.B., Datta, R., &amp; Pathan, A.-S.K. (Eds.). </a:t>
            </a:r>
            <a:r>
              <a:rPr lang="en-US" sz="3000" dirty="0">
                <a:latin typeface="Times New Roman" panose="02020603050405020304" pitchFamily="18" charset="0"/>
                <a:cs typeface="Times New Roman" panose="02020603050405020304" pitchFamily="18" charset="0"/>
              </a:rPr>
              <a:t>(2020). Internet of Things and Secure Smart Environments: Successes and Pitfalls (1st ed.). CRC Press. </a:t>
            </a:r>
            <a:endParaRPr lang="en-US" sz="3000" dirty="0" smtClean="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[4] </a:t>
            </a:r>
            <a:r>
              <a:rPr lang="az-Latn-AZ" sz="3000" dirty="0" smtClean="0">
                <a:latin typeface="Times New Roman" panose="02020603050405020304" pitchFamily="18" charset="0"/>
                <a:cs typeface="Times New Roman" panose="02020603050405020304" pitchFamily="18" charset="0"/>
              </a:rPr>
              <a:t>The </a:t>
            </a:r>
            <a:r>
              <a:rPr lang="az-Latn-AZ" sz="3000" dirty="0">
                <a:latin typeface="Times New Roman" panose="02020603050405020304" pitchFamily="18" charset="0"/>
                <a:cs typeface="Times New Roman" panose="02020603050405020304" pitchFamily="18" charset="0"/>
              </a:rPr>
              <a:t>Fourth Industrial Revolution/As technology advanced at high speed, questions on preparedness and implications are raised, https://www.unicef.org/innovation/stories/ready-for-fourth-industrial-revolution</a:t>
            </a:r>
            <a:endParaRPr lang="en-US" sz="3000" dirty="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[5] </a:t>
            </a:r>
            <a:r>
              <a:rPr lang="az-Latn-AZ" sz="3000" dirty="0" smtClean="0">
                <a:latin typeface="Times New Roman" panose="02020603050405020304" pitchFamily="18" charset="0"/>
                <a:cs typeface="Times New Roman" panose="02020603050405020304" pitchFamily="18" charset="0"/>
              </a:rPr>
              <a:t>Ghosh</a:t>
            </a:r>
            <a:r>
              <a:rPr lang="az-Latn-AZ" sz="3000" dirty="0">
                <a:latin typeface="Times New Roman" panose="02020603050405020304" pitchFamily="18" charset="0"/>
                <a:cs typeface="Times New Roman" panose="02020603050405020304" pitchFamily="18" charset="0"/>
              </a:rPr>
              <a:t>, U., Rawat, D.B., Datta, R., &amp; Pathan, A.-S.K. (Eds.). </a:t>
            </a:r>
            <a:r>
              <a:rPr lang="en-US" sz="3000" dirty="0">
                <a:latin typeface="Times New Roman" panose="02020603050405020304" pitchFamily="18" charset="0"/>
                <a:cs typeface="Times New Roman" panose="02020603050405020304" pitchFamily="18" charset="0"/>
              </a:rPr>
              <a:t>(2020). Internet of Things and Secure Smart Environments: Successes and Pitfalls (1st ed.). </a:t>
            </a:r>
            <a:endParaRPr lang="en-US" sz="3000" dirty="0" smtClean="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[6] What </a:t>
            </a:r>
            <a:r>
              <a:rPr lang="en-US" sz="3000" dirty="0">
                <a:latin typeface="Times New Roman" panose="02020603050405020304" pitchFamily="18" charset="0"/>
                <a:cs typeface="Times New Roman" panose="02020603050405020304" pitchFamily="18" charset="0"/>
              </a:rPr>
              <a:t>is the </a:t>
            </a:r>
            <a:r>
              <a:rPr lang="en-US" sz="3000" dirty="0" err="1">
                <a:latin typeface="Times New Roman" panose="02020603050405020304" pitchFamily="18" charset="0"/>
                <a:cs typeface="Times New Roman" panose="02020603050405020304" pitchFamily="18" charset="0"/>
              </a:rPr>
              <a:t>IoT</a:t>
            </a:r>
            <a:r>
              <a:rPr lang="en-US" sz="3000" dirty="0">
                <a:latin typeface="Times New Roman" panose="02020603050405020304" pitchFamily="18" charset="0"/>
                <a:cs typeface="Times New Roman" panose="02020603050405020304" pitchFamily="18" charset="0"/>
              </a:rPr>
              <a:t>? Everything you need to know about the Internet of Things right now, https://www.zdnet.com/article/what-is-the-internet-of-things-everything-you-need-to-know-about-the-iot-right-now/</a:t>
            </a:r>
          </a:p>
          <a:p>
            <a:pPr lvl="0"/>
            <a:r>
              <a:rPr lang="en-US" sz="3000" dirty="0" smtClean="0">
                <a:latin typeface="Times New Roman" panose="02020603050405020304" pitchFamily="18" charset="0"/>
                <a:cs typeface="Times New Roman" panose="02020603050405020304" pitchFamily="18" charset="0"/>
              </a:rPr>
              <a:t>[7] A </a:t>
            </a:r>
            <a:r>
              <a:rPr lang="en-US" sz="3000" dirty="0">
                <a:latin typeface="Times New Roman" panose="02020603050405020304" pitchFamily="18" charset="0"/>
                <a:cs typeface="Times New Roman" panose="02020603050405020304" pitchFamily="18" charset="0"/>
              </a:rPr>
              <a:t>J. Perez, S. </a:t>
            </a:r>
            <a:r>
              <a:rPr lang="en-US" sz="3000" dirty="0" err="1">
                <a:latin typeface="Times New Roman" panose="02020603050405020304" pitchFamily="18" charset="0"/>
                <a:cs typeface="Times New Roman" panose="02020603050405020304" pitchFamily="18" charset="0"/>
              </a:rPr>
              <a:t>Zeadally</a:t>
            </a:r>
            <a:r>
              <a:rPr lang="en-US" sz="3000" dirty="0">
                <a:latin typeface="Times New Roman" panose="02020603050405020304" pitchFamily="18" charset="0"/>
                <a:cs typeface="Times New Roman" panose="02020603050405020304" pitchFamily="18" charset="0"/>
              </a:rPr>
              <a:t>, and J. Cochran “A review and an empirical analysis of privacy policy and notices for consumer Internet of things,” Security and Privacy, e15, </a:t>
            </a:r>
            <a:endParaRPr lang="en-US" sz="3000" dirty="0" smtClean="0">
              <a:latin typeface="Times New Roman" panose="02020603050405020304" pitchFamily="18" charset="0"/>
              <a:cs typeface="Times New Roman" panose="02020603050405020304" pitchFamily="18" charset="0"/>
            </a:endParaRPr>
          </a:p>
          <a:p>
            <a:pPr lvl="0"/>
            <a:r>
              <a:rPr lang="en-US" sz="3000" dirty="0" smtClean="0">
                <a:latin typeface="Times New Roman" panose="02020603050405020304" pitchFamily="18" charset="0"/>
                <a:cs typeface="Times New Roman" panose="02020603050405020304" pitchFamily="18" charset="0"/>
              </a:rPr>
              <a:t>[8] </a:t>
            </a:r>
            <a:r>
              <a:rPr lang="az-Latn-AZ" sz="3000" dirty="0" smtClean="0">
                <a:latin typeface="Times New Roman" panose="02020603050405020304" pitchFamily="18" charset="0"/>
                <a:cs typeface="Times New Roman" panose="02020603050405020304" pitchFamily="18" charset="0"/>
              </a:rPr>
              <a:t>A</a:t>
            </a:r>
            <a:r>
              <a:rPr lang="az-Latn-AZ" sz="3000" dirty="0">
                <a:latin typeface="Times New Roman" panose="02020603050405020304" pitchFamily="18" charset="0"/>
                <a:cs typeface="Times New Roman" panose="02020603050405020304" pitchFamily="18" charset="0"/>
              </a:rPr>
              <a:t>. Godfrey, V. Hetherington, H. Shum, P. Bonato, N. H. Lovell, and S. Stuart, “From A to Z: Wearable technology explained,” Maturitas, vol. 113, no. April, pp. 40–47, 2018, doi: 10.1016/j.maturitas.2018.04.012</a:t>
            </a:r>
            <a:r>
              <a:rPr lang="az-Latn-AZ" sz="3000" dirty="0" smtClean="0">
                <a:latin typeface="Times New Roman" panose="02020603050405020304" pitchFamily="18" charset="0"/>
                <a:cs typeface="Times New Roman" panose="02020603050405020304" pitchFamily="18" charset="0"/>
              </a:rPr>
              <a:t>.</a:t>
            </a:r>
            <a:endParaRPr lang="en-US" sz="3000" dirty="0" smtClean="0">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[9] </a:t>
            </a:r>
            <a:r>
              <a:rPr lang="az-Latn-AZ" sz="3000" dirty="0" smtClean="0">
                <a:latin typeface="Times New Roman" panose="02020603050405020304" pitchFamily="18" charset="0"/>
                <a:cs typeface="Times New Roman" panose="02020603050405020304" pitchFamily="18" charset="0"/>
              </a:rPr>
              <a:t>G</a:t>
            </a:r>
            <a:r>
              <a:rPr lang="az-Latn-AZ" sz="3000" dirty="0">
                <a:latin typeface="Times New Roman" panose="02020603050405020304" pitchFamily="18" charset="0"/>
                <a:cs typeface="Times New Roman" panose="02020603050405020304" pitchFamily="18" charset="0"/>
              </a:rPr>
              <a:t>. Shao, S. Jain, C. Laroque, L. H. Lee, P. Lendermann and O. Rose, "Digital Twin for Smart Manufacturing: The Simulation Aspect," </a:t>
            </a:r>
            <a:r>
              <a:rPr lang="az-Latn-AZ" sz="3000" i="1" dirty="0">
                <a:latin typeface="Times New Roman" panose="02020603050405020304" pitchFamily="18" charset="0"/>
                <a:cs typeface="Times New Roman" panose="02020603050405020304" pitchFamily="18" charset="0"/>
              </a:rPr>
              <a:t>2019 Winter Simulation Conference (WSC)</a:t>
            </a:r>
            <a:r>
              <a:rPr lang="az-Latn-AZ" sz="3000" dirty="0">
                <a:latin typeface="Times New Roman" panose="02020603050405020304" pitchFamily="18" charset="0"/>
                <a:cs typeface="Times New Roman" panose="02020603050405020304" pitchFamily="18" charset="0"/>
              </a:rPr>
              <a:t>, 2019, pp. 2085-2098, doi: 10.1109/WSC40007.2019.9004659.</a:t>
            </a:r>
            <a:endParaRPr lang="en-US" sz="3000" dirty="0">
              <a:latin typeface="Times New Roman" panose="02020603050405020304" pitchFamily="18" charset="0"/>
              <a:cs typeface="Times New Roman" panose="02020603050405020304" pitchFamily="18" charset="0"/>
            </a:endParaRPr>
          </a:p>
          <a:p>
            <a:pPr lvl="0"/>
            <a:endParaRPr lang="en-US" sz="3000" dirty="0">
              <a:latin typeface="Times New Roman" panose="02020603050405020304" pitchFamily="18" charset="0"/>
              <a:cs typeface="Times New Roman" panose="02020603050405020304" pitchFamily="18" charset="0"/>
            </a:endParaRPr>
          </a:p>
        </p:txBody>
      </p:sp>
      <p:sp>
        <p:nvSpPr>
          <p:cNvPr id="23" name="Rectangle 22"/>
          <p:cNvSpPr/>
          <p:nvPr/>
        </p:nvSpPr>
        <p:spPr>
          <a:xfrm>
            <a:off x="530601" y="45402077"/>
            <a:ext cx="16990686" cy="3277820"/>
          </a:xfrm>
          <a:prstGeom prst="rect">
            <a:avLst/>
          </a:prstGeom>
        </p:spPr>
        <p:txBody>
          <a:bodyPr wrap="square">
            <a:spAutoFit/>
          </a:bodyPr>
          <a:lstStyle/>
          <a:p>
            <a:pPr marL="228600" indent="228600" algn="just">
              <a:lnSpc>
                <a:spcPct val="115000"/>
              </a:lnSpc>
              <a:spcAft>
                <a:spcPts val="6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Recently, the rapid development of sensor technology and ubiquitous computing has increased noticeably. Wearable, inexpensive, sensor-based and the devices, which include </a:t>
            </a:r>
            <a:r>
              <a:rPr lang="en-US" sz="3600" dirty="0">
                <a:ea typeface="Calibri" panose="020F0502020204030204" pitchFamily="34" charset="0"/>
                <a:cs typeface="Times New Roman" panose="02020603050405020304" pitchFamily="18" charset="0"/>
              </a:rPr>
              <a:t>recognition</a:t>
            </a:r>
            <a:r>
              <a:rPr lang="en-US" sz="3600" dirty="0">
                <a:latin typeface="Times New Roman" panose="02020603050405020304" pitchFamily="18" charset="0"/>
                <a:ea typeface="Calibri" panose="020F0502020204030204" pitchFamily="34" charset="0"/>
                <a:cs typeface="Times New Roman" panose="02020603050405020304" pitchFamily="18" charset="0"/>
              </a:rPr>
              <a:t> systems for human activity, have become very popular. Today, there are smartphones, sensor bracelets, rings, watches, glasses, and even shoes equipped with ubiquitous computing and the number of these items continues to grow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600" dirty="0">
                <a:latin typeface="Times New Roman" panose="02020603050405020304" pitchFamily="18" charset="0"/>
                <a:ea typeface="Calibri" panose="020F0502020204030204" pitchFamily="34" charset="0"/>
                <a:cs typeface="Times New Roman" panose="02020603050405020304" pitchFamily="18" charset="0"/>
              </a:rPr>
              <a:t>6</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ounded Rectangle 53"/>
          <p:cNvSpPr/>
          <p:nvPr/>
        </p:nvSpPr>
        <p:spPr>
          <a:xfrm>
            <a:off x="18319102" y="8013035"/>
            <a:ext cx="16560000" cy="123517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z-Latn-AZ" sz="4117" b="1" dirty="0">
                <a:solidFill>
                  <a:schemeClr val="bg1"/>
                </a:solidFill>
                <a:latin typeface="Arial Black" panose="020B0A04020102020204" pitchFamily="34" charset="0"/>
              </a:rPr>
              <a:t>Proposed</a:t>
            </a:r>
            <a:r>
              <a:rPr lang="az-Latn-AZ" sz="4400" b="1" dirty="0"/>
              <a:t> </a:t>
            </a:r>
            <a:r>
              <a:rPr lang="az-Latn-AZ" sz="4117" b="1" dirty="0">
                <a:solidFill>
                  <a:schemeClr val="bg1"/>
                </a:solidFill>
                <a:latin typeface="Arial Black" panose="020B0A04020102020204" pitchFamily="34" charset="0"/>
              </a:rPr>
              <a:t>Children</a:t>
            </a:r>
            <a:r>
              <a:rPr lang="az-Latn-AZ" sz="4400" b="1" dirty="0"/>
              <a:t> 4.0 </a:t>
            </a:r>
            <a:r>
              <a:rPr lang="az-Latn-AZ" sz="4117" b="1" dirty="0">
                <a:solidFill>
                  <a:schemeClr val="bg1"/>
                </a:solidFill>
                <a:latin typeface="Arial Black" panose="020B0A04020102020204" pitchFamily="34" charset="0"/>
              </a:rPr>
              <a:t>concept</a:t>
            </a:r>
            <a:endParaRPr lang="en-US" sz="4117" b="1" dirty="0">
              <a:solidFill>
                <a:schemeClr val="bg1"/>
              </a:solidFill>
              <a:latin typeface="Arial Black" panose="020B0A04020102020204" pitchFamily="34" charset="0"/>
            </a:endParaRPr>
          </a:p>
        </p:txBody>
      </p:sp>
      <p:sp>
        <p:nvSpPr>
          <p:cNvPr id="28" name="Rectangle 27"/>
          <p:cNvSpPr/>
          <p:nvPr/>
        </p:nvSpPr>
        <p:spPr>
          <a:xfrm>
            <a:off x="18439307" y="9571431"/>
            <a:ext cx="15915120" cy="2003625"/>
          </a:xfrm>
          <a:prstGeom prst="rect">
            <a:avLst/>
          </a:prstGeom>
        </p:spPr>
        <p:txBody>
          <a:bodyPr wrap="square">
            <a:spAutoFit/>
          </a:bodyPr>
          <a:lstStyle/>
          <a:p>
            <a:pPr algn="just">
              <a:lnSpc>
                <a:spcPct val="115000"/>
              </a:lnSpc>
              <a:spcAft>
                <a:spcPts val="0"/>
              </a:spcAft>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These </a:t>
            </a:r>
            <a:r>
              <a:rPr lang="az-Latn-AZ" sz="3600" dirty="0">
                <a:latin typeface="Times New Roman" panose="02020603050405020304" pitchFamily="18" charset="0"/>
                <a:ea typeface="Calibri" panose="020F0502020204030204" pitchFamily="34" charset="0"/>
                <a:cs typeface="Times New Roman" panose="02020603050405020304" pitchFamily="18" charset="0"/>
              </a:rPr>
              <a:t>intelligent systems must be able to processing big amounts of collected data quickly, make decisions based on the collected data, and have the following characteristics</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a</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nalyze;</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m</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onitor;</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Store </a:t>
            </a:r>
            <a:r>
              <a:rPr lang="az-Latn-AZ" sz="3600" dirty="0">
                <a:latin typeface="Times New Roman" panose="02020603050405020304" pitchFamily="18" charset="0"/>
                <a:ea typeface="Calibri" panose="020F0502020204030204" pitchFamily="34" charset="0"/>
                <a:cs typeface="Times New Roman" panose="02020603050405020304" pitchFamily="18" charset="0"/>
              </a:rPr>
              <a:t>data in the cloud</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Risk </a:t>
            </a:r>
            <a:r>
              <a:rPr lang="az-Latn-AZ" sz="3600" dirty="0">
                <a:latin typeface="Times New Roman" panose="02020603050405020304" pitchFamily="18" charset="0"/>
                <a:ea typeface="Calibri" panose="020F0502020204030204" pitchFamily="34" charset="0"/>
                <a:cs typeface="Times New Roman" panose="02020603050405020304" pitchFamily="18" charset="0"/>
              </a:rPr>
              <a:t>assessment</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600" dirty="0" smtClean="0">
                <a:latin typeface="Times New Roman" panose="02020603050405020304" pitchFamily="18" charset="0"/>
                <a:ea typeface="Calibri" panose="020F0502020204030204" pitchFamily="34" charset="0"/>
                <a:cs typeface="Times New Roman" panose="02020603050405020304" pitchFamily="18" charset="0"/>
              </a:rPr>
              <a:t> and so.</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9" name="Picture 28"/>
          <p:cNvPicPr>
            <a:picLocks noChangeAspect="1"/>
          </p:cNvPicPr>
          <p:nvPr/>
        </p:nvPicPr>
        <p:blipFill rotWithShape="1">
          <a:blip r:embed="rId5"/>
          <a:srcRect l="7913" r="9945" b="5882"/>
          <a:stretch/>
        </p:blipFill>
        <p:spPr>
          <a:xfrm>
            <a:off x="27533600" y="11526390"/>
            <a:ext cx="7521361" cy="6632980"/>
          </a:xfrm>
          <a:prstGeom prst="rect">
            <a:avLst/>
          </a:prstGeom>
        </p:spPr>
      </p:pic>
      <p:sp>
        <p:nvSpPr>
          <p:cNvPr id="34" name="Rectangle 33"/>
          <p:cNvSpPr/>
          <p:nvPr/>
        </p:nvSpPr>
        <p:spPr>
          <a:xfrm>
            <a:off x="18417230" y="11579893"/>
            <a:ext cx="9116370" cy="6740307"/>
          </a:xfrm>
          <a:prstGeom prst="rect">
            <a:avLst/>
          </a:prstGeom>
        </p:spPr>
        <p:txBody>
          <a:bodyPr wrap="square">
            <a:spAutoFit/>
          </a:bodyPr>
          <a:lstStyle/>
          <a:p>
            <a:pPr algn="just"/>
            <a:r>
              <a:rPr lang="en-US" sz="3600" dirty="0">
                <a:latin typeface="Times New Roman" panose="02020603050405020304" pitchFamily="18" charset="0"/>
                <a:cs typeface="Times New Roman" panose="02020603050405020304" pitchFamily="18" charset="0"/>
              </a:rPr>
              <a:t>Personal information that makes up Big Data can often be used by marketing companies, banking systems, various health care organizations, demographic analysis organizations, as well as some criminal groups. This can cause some problems with the security of the data collected. It can be concluded that it is more important to ensure the security of personal data entering the systems than to collect it. Because here certain problems can arise. Some of these problems can be named below:</a:t>
            </a:r>
          </a:p>
        </p:txBody>
      </p:sp>
      <p:sp>
        <p:nvSpPr>
          <p:cNvPr id="59" name="Rectangle 5"/>
          <p:cNvSpPr>
            <a:spLocks noChangeArrowheads="1"/>
          </p:cNvSpPr>
          <p:nvPr/>
        </p:nvSpPr>
        <p:spPr bwMode="auto">
          <a:xfrm>
            <a:off x="18464824" y="18245530"/>
            <a:ext cx="14671701" cy="391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342900" lvl="0" indent="-342900" algn="just">
              <a:lnSpc>
                <a:spcPct val="115000"/>
              </a:lnSpc>
              <a:spcAft>
                <a:spcPts val="0"/>
              </a:spcAft>
              <a:buFont typeface="Times New Roman" panose="02020603050405020304" pitchFamily="18" charset="0"/>
              <a:buChar char="–"/>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Medical information security of information on the child's health;</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Information security of transmitted information in emergencies faced by children, as well as in special risk situations;</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Security of children's spatial information;</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Security of information on children's social relationships </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Security of information about children's personal data</a:t>
            </a:r>
            <a:r>
              <a:rPr lang="en-US" sz="3600" dirty="0">
                <a:latin typeface="Times New Roman" panose="02020603050405020304" pitchFamily="18" charset="0"/>
                <a:ea typeface="Calibri" panose="020F0502020204030204" pitchFamily="34" charset="0"/>
                <a:cs typeface="Times New Roman" panose="02020603050405020304" pitchFamily="18" charset="0"/>
              </a:rPr>
              <a:t>.</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2" name="Rectangle 41"/>
          <p:cNvSpPr/>
          <p:nvPr/>
        </p:nvSpPr>
        <p:spPr>
          <a:xfrm>
            <a:off x="18700881" y="22230370"/>
            <a:ext cx="16466088" cy="2862322"/>
          </a:xfrm>
          <a:prstGeom prst="rect">
            <a:avLst/>
          </a:prstGeom>
        </p:spPr>
        <p:txBody>
          <a:bodyPr wrap="square">
            <a:spAutoFit/>
          </a:bodyPr>
          <a:lstStyle/>
          <a:p>
            <a:r>
              <a:rPr lang="en-US" sz="3600" dirty="0">
                <a:latin typeface="Times New Roman" panose="02020603050405020304" pitchFamily="18" charset="0"/>
                <a:ea typeface="Calibri" panose="020F0502020204030204" pitchFamily="34" charset="0"/>
              </a:rPr>
              <a:t> I</a:t>
            </a:r>
            <a:r>
              <a:rPr lang="az-Latn-AZ" sz="3600" dirty="0">
                <a:latin typeface="Times New Roman" panose="02020603050405020304" pitchFamily="18" charset="0"/>
                <a:ea typeface="Calibri" panose="020F0502020204030204" pitchFamily="34" charset="0"/>
              </a:rPr>
              <a:t>t is </a:t>
            </a:r>
            <a:r>
              <a:rPr lang="az-Latn-AZ" sz="3600" dirty="0">
                <a:latin typeface="Times New Roman" panose="02020603050405020304" pitchFamily="18" charset="0"/>
                <a:ea typeface="Calibri" panose="020F0502020204030204" pitchFamily="34" charset="0"/>
                <a:cs typeface="Times New Roman" panose="02020603050405020304" pitchFamily="18" charset="0"/>
              </a:rPr>
              <a:t>important</a:t>
            </a:r>
            <a:r>
              <a:rPr lang="az-Latn-AZ" sz="3600" dirty="0">
                <a:latin typeface="Times New Roman" panose="02020603050405020304" pitchFamily="18" charset="0"/>
                <a:ea typeface="Calibri" panose="020F0502020204030204" pitchFamily="34" charset="0"/>
              </a:rPr>
              <a:t> to make assessments based on information obtained from sensors of various nature, to determine the level of threats and to take action in accordance with the target of these threats for ensuring security. According to the information entered into the system, it includes the child's location, people around him, the child's physical condition and various anomalous situations. </a:t>
            </a:r>
            <a:endParaRPr lang="en-US" sz="3600" dirty="0"/>
          </a:p>
        </p:txBody>
      </p:sp>
      <p:sp>
        <p:nvSpPr>
          <p:cNvPr id="43" name="Rectangle 42"/>
          <p:cNvSpPr/>
          <p:nvPr/>
        </p:nvSpPr>
        <p:spPr>
          <a:xfrm>
            <a:off x="18606969" y="25140280"/>
            <a:ext cx="16009602" cy="4552015"/>
          </a:xfrm>
          <a:prstGeom prst="rect">
            <a:avLst/>
          </a:prstGeom>
        </p:spPr>
        <p:txBody>
          <a:bodyPr wrap="square">
            <a:spAutoFit/>
          </a:bodyPr>
          <a:lstStyle/>
          <a:p>
            <a:pPr marL="228600" indent="228600" algn="just">
              <a:lnSpc>
                <a:spcPct val="115000"/>
              </a:lnSpc>
              <a:spcAft>
                <a:spcPts val="600"/>
              </a:spcAft>
            </a:pPr>
            <a:r>
              <a:rPr lang="az-Latn-AZ" sz="3600" dirty="0">
                <a:latin typeface="Times New Roman" panose="02020603050405020304" pitchFamily="18" charset="0"/>
                <a:ea typeface="Calibri" panose="020F0502020204030204" pitchFamily="34" charset="0"/>
                <a:cs typeface="Times New Roman" panose="02020603050405020304" pitchFamily="18" charset="0"/>
              </a:rPr>
              <a:t>This intelligent system used for the safety of children learns more about each child under supervision and models it so much that as if it's creating its digital twins. Digital twins mean digital representations of physical or potential physical objects. The use of digital images are primarily important and irreplaceable for the virtual design and optimization of intelligent production systems in the Industry 4.0 environment for digital testing, digital modeling, forecasting training, decision making and various purposes. </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600" dirty="0">
                <a:latin typeface="Times New Roman" panose="02020603050405020304" pitchFamily="18" charset="0"/>
                <a:ea typeface="Calibri" panose="020F0502020204030204" pitchFamily="34" charset="0"/>
                <a:cs typeface="Times New Roman" panose="02020603050405020304" pitchFamily="18" charset="0"/>
              </a:rPr>
              <a:t>9</a:t>
            </a:r>
            <a:r>
              <a:rPr lang="az-Latn-AZ" sz="36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27533600" y="48987605"/>
            <a:ext cx="3702614" cy="1323439"/>
          </a:xfrm>
          <a:prstGeom prst="rect">
            <a:avLst/>
          </a:prstGeom>
          <a:noFill/>
        </p:spPr>
        <p:txBody>
          <a:bodyPr wrap="square" rtlCol="0">
            <a:spAutoFit/>
          </a:bodyPr>
          <a:lstStyle/>
          <a:p>
            <a:pPr algn="ctr"/>
            <a:r>
              <a:rPr lang="en-US" sz="4000" dirty="0" err="1" smtClean="0"/>
              <a:t>Sabira</a:t>
            </a:r>
            <a:r>
              <a:rPr lang="en-US" sz="4000" dirty="0" smtClean="0"/>
              <a:t> </a:t>
            </a:r>
            <a:r>
              <a:rPr lang="en-US" sz="4000" dirty="0" err="1" smtClean="0"/>
              <a:t>Ojagverdiyeva</a:t>
            </a:r>
            <a:endParaRPr lang="ru-RU" sz="4000"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56865" y="48679897"/>
            <a:ext cx="1847336" cy="2221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7" name="Рисунок 36"/>
          <p:cNvPicPr>
            <a:picLocks noChangeAspect="1"/>
          </p:cNvPicPr>
          <p:nvPr/>
        </p:nvPicPr>
        <p:blipFill>
          <a:blip r:embed="rId7"/>
          <a:stretch>
            <a:fillRect/>
          </a:stretch>
        </p:blipFill>
        <p:spPr>
          <a:xfrm>
            <a:off x="14527747" y="20855539"/>
            <a:ext cx="2430815" cy="1833720"/>
          </a:xfrm>
          <a:prstGeom prst="rect">
            <a:avLst/>
          </a:prstGeom>
        </p:spPr>
      </p:pic>
      <p:sp>
        <p:nvSpPr>
          <p:cNvPr id="6" name="Прямоугольник 5"/>
          <p:cNvSpPr/>
          <p:nvPr/>
        </p:nvSpPr>
        <p:spPr>
          <a:xfrm>
            <a:off x="952500" y="21167435"/>
            <a:ext cx="13286025" cy="72943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D</a:t>
            </a:r>
            <a:r>
              <a:rPr lang="en-US" sz="3600" dirty="0">
                <a:latin typeface="Times New Roman" panose="02020603050405020304" pitchFamily="18" charset="0"/>
                <a:cs typeface="Times New Roman" panose="02020603050405020304" pitchFamily="18" charset="0"/>
              </a:rPr>
              <a:t>igital objects (sensory toys, control devices, the devices that recall various tasks and monitor children's activities, etc.) are of special importance in children's lives. Information about children's movements, sleep patterns, activities at school, gym or other places, and the people they interact with are always of interest to their parents [2,3].</a:t>
            </a:r>
          </a:p>
          <a:p>
            <a:pPr algn="just"/>
            <a:r>
              <a:rPr lang="en-US" sz="3600" dirty="0">
                <a:latin typeface="Times New Roman" panose="02020603050405020304" pitchFamily="18" charset="0"/>
                <a:cs typeface="Times New Roman" panose="02020603050405020304" pitchFamily="18" charset="0"/>
              </a:rPr>
              <a:t>It is known that the volume of data transmitted through digital objects increases over time, and the processing and storage of this data requires the use of Big Data technologies. So, large amounts of data are entered into the database online and carry out a fast-processing process. In this case, it is difficult to make decisions based on data collected in different systems, and a need arises for intelligent systems in the analysis of this data, which creates Big Data</a:t>
            </a:r>
            <a:r>
              <a:rPr lang="en-US" sz="2800" dirty="0">
                <a:latin typeface="Times New Roman" panose="02020603050405020304" pitchFamily="18" charset="0"/>
                <a:cs typeface="Times New Roman" panose="02020603050405020304" pitchFamily="18" charset="0"/>
              </a:rPr>
              <a:t>. </a:t>
            </a:r>
          </a:p>
        </p:txBody>
      </p:sp>
      <p:pic>
        <p:nvPicPr>
          <p:cNvPr id="40" name="Рисунок 39"/>
          <p:cNvPicPr>
            <a:picLocks noChangeAspect="1"/>
          </p:cNvPicPr>
          <p:nvPr/>
        </p:nvPicPr>
        <p:blipFill>
          <a:blip r:embed="rId8"/>
          <a:stretch>
            <a:fillRect/>
          </a:stretch>
        </p:blipFill>
        <p:spPr>
          <a:xfrm>
            <a:off x="14793684" y="22901412"/>
            <a:ext cx="2041308" cy="2131365"/>
          </a:xfrm>
          <a:prstGeom prst="rect">
            <a:avLst/>
          </a:prstGeom>
        </p:spPr>
      </p:pic>
      <p:pic>
        <p:nvPicPr>
          <p:cNvPr id="44" name="Рисунок 43"/>
          <p:cNvPicPr>
            <a:picLocks noChangeAspect="1"/>
          </p:cNvPicPr>
          <p:nvPr/>
        </p:nvPicPr>
        <p:blipFill rotWithShape="1">
          <a:blip r:embed="rId9"/>
          <a:srcRect l="7737" t="5432" r="1455" b="3445"/>
          <a:stretch/>
        </p:blipFill>
        <p:spPr>
          <a:xfrm>
            <a:off x="14238525" y="25137779"/>
            <a:ext cx="2754405" cy="2733879"/>
          </a:xfrm>
          <a:prstGeom prst="rect">
            <a:avLst/>
          </a:prstGeom>
        </p:spPr>
      </p:pic>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1589</TotalTime>
  <Words>1588</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Arial</vt:lpstr>
      <vt:lpstr>Arial Black</vt:lpstr>
      <vt:lpstr>Calibri</vt:lpstr>
      <vt:lpstr>Calibri Light</vt:lpstr>
      <vt:lpstr>Courier New</vt:lpstr>
      <vt:lpstr>Times New Roman</vt:lpstr>
      <vt:lpstr>Office Theme</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User</cp:lastModifiedBy>
  <cp:revision>259</cp:revision>
  <cp:lastPrinted>2021-10-06T08:14:14Z</cp:lastPrinted>
  <dcterms:created xsi:type="dcterms:W3CDTF">2021-09-17T10:13:40Z</dcterms:created>
  <dcterms:modified xsi:type="dcterms:W3CDTF">2021-10-21T16:08:26Z</dcterms:modified>
</cp:coreProperties>
</file>