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101">
          <p15:clr>
            <a:srgbClr val="A4A3A4"/>
          </p15:clr>
        </p15:guide>
        <p15:guide id="2" pos="113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6" autoAdjust="0"/>
  </p:normalViewPr>
  <p:slideViewPr>
    <p:cSldViewPr snapToGrid="0">
      <p:cViewPr>
        <p:scale>
          <a:sx n="30" d="100"/>
          <a:sy n="30" d="100"/>
        </p:scale>
        <p:origin x="510" y="-1386"/>
      </p:cViewPr>
      <p:guideLst>
        <p:guide orient="horz" pos="16101"/>
        <p:guide pos="113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Лист1!$A$3:$A$9</c:f>
              <c:numCache>
                <c:formatCode>General</c:formatCode>
                <c:ptCount val="7"/>
                <c:pt idx="0">
                  <c:v>2013</c:v>
                </c:pt>
                <c:pt idx="1">
                  <c:v>2014</c:v>
                </c:pt>
                <c:pt idx="2">
                  <c:v>2015</c:v>
                </c:pt>
                <c:pt idx="3">
                  <c:v>2016</c:v>
                </c:pt>
                <c:pt idx="4">
                  <c:v>2017</c:v>
                </c:pt>
                <c:pt idx="5">
                  <c:v>2018</c:v>
                </c:pt>
                <c:pt idx="6">
                  <c:v>2019</c:v>
                </c:pt>
              </c:numCache>
            </c:numRef>
          </c:cat>
          <c:val>
            <c:numRef>
              <c:f>Лист1!$B$3:$B$9</c:f>
              <c:numCache>
                <c:formatCode>General</c:formatCode>
                <c:ptCount val="7"/>
                <c:pt idx="0">
                  <c:v>158</c:v>
                </c:pt>
                <c:pt idx="1">
                  <c:v>181</c:v>
                </c:pt>
                <c:pt idx="2">
                  <c:v>212</c:v>
                </c:pt>
                <c:pt idx="3">
                  <c:v>115</c:v>
                </c:pt>
                <c:pt idx="4">
                  <c:v>197</c:v>
                </c:pt>
                <c:pt idx="5">
                  <c:v>257</c:v>
                </c:pt>
                <c:pt idx="6">
                  <c:v>289</c:v>
                </c:pt>
              </c:numCache>
            </c:numRef>
          </c:val>
        </c:ser>
        <c:dLbls>
          <c:showLegendKey val="0"/>
          <c:showVal val="0"/>
          <c:showCatName val="0"/>
          <c:showSerName val="0"/>
          <c:showPercent val="0"/>
          <c:showBubbleSize val="0"/>
        </c:dLbls>
        <c:gapWidth val="219"/>
        <c:overlap val="-27"/>
        <c:axId val="152081688"/>
        <c:axId val="152080904"/>
      </c:barChart>
      <c:catAx>
        <c:axId val="152081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52080904"/>
        <c:crosses val="autoZero"/>
        <c:auto val="1"/>
        <c:lblAlgn val="ctr"/>
        <c:lblOffset val="100"/>
        <c:noMultiLvlLbl val="0"/>
      </c:catAx>
      <c:valAx>
        <c:axId val="152080904"/>
        <c:scaling>
          <c:orientation val="minMax"/>
          <c:max val="300"/>
        </c:scaling>
        <c:delete val="0"/>
        <c:axPos val="l"/>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u-RU"/>
          </a:p>
        </c:txPr>
        <c:crossAx val="152081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pPr/>
              <a:t>10/18/2021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pPr/>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pPr/>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9985" y="8366292"/>
            <a:ext cx="30599777" cy="17797565"/>
          </a:xfrm>
        </p:spPr>
        <p:txBody>
          <a:bodyPr anchor="b"/>
          <a:lstStyle>
            <a:lvl1pPr algn="ctr">
              <a:defRPr sz="23620"/>
            </a:lvl1pPr>
          </a:lstStyle>
          <a:p>
            <a:r>
              <a:rPr lang="en-US" smtClean="0"/>
              <a:t>Click to edit Master title style</a:t>
            </a:r>
            <a:endParaRPr lang="en-US" dirty="0"/>
          </a:p>
        </p:txBody>
      </p:sp>
      <p:sp>
        <p:nvSpPr>
          <p:cNvPr id="3" name="Subtitle 2"/>
          <p:cNvSpPr>
            <a:spLocks noGrp="1"/>
          </p:cNvSpPr>
          <p:nvPr>
            <p:ph type="subTitle" idx="1"/>
          </p:nvPr>
        </p:nvSpPr>
        <p:spPr>
          <a:xfrm>
            <a:off x="4499967" y="26850193"/>
            <a:ext cx="26999804" cy="12342326"/>
          </a:xfrm>
        </p:spPr>
        <p:txBody>
          <a:bodyPr/>
          <a:lstStyle>
            <a:lvl1pPr marL="0" indent="0" algn="ctr">
              <a:buNone/>
              <a:defRPr sz="9449"/>
            </a:lvl1pPr>
            <a:lvl2pPr marL="1799866" indent="0" algn="ctr">
              <a:buNone/>
              <a:defRPr sz="7874"/>
            </a:lvl2pPr>
            <a:lvl3pPr marL="3599733" indent="0" algn="ctr">
              <a:buNone/>
              <a:defRPr sz="7087"/>
            </a:lvl3pPr>
            <a:lvl4pPr marL="5399599" indent="0" algn="ctr">
              <a:buNone/>
              <a:defRPr sz="6299"/>
            </a:lvl4pPr>
            <a:lvl5pPr marL="7199468" indent="0" algn="ctr">
              <a:buNone/>
              <a:defRPr sz="6299"/>
            </a:lvl5pPr>
            <a:lvl6pPr marL="8999334" indent="0" algn="ctr">
              <a:buNone/>
              <a:defRPr sz="6299"/>
            </a:lvl6pPr>
            <a:lvl7pPr marL="10799200" indent="0" algn="ctr">
              <a:buNone/>
              <a:defRPr sz="6299"/>
            </a:lvl7pPr>
            <a:lvl8pPr marL="12599068" indent="0" algn="ctr">
              <a:buNone/>
              <a:defRPr sz="6299"/>
            </a:lvl8pPr>
            <a:lvl9pPr marL="14398934" indent="0" algn="ctr">
              <a:buNone/>
              <a:defRPr sz="62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21458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33952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721712"/>
            <a:ext cx="7762444" cy="433224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474984" y="2721712"/>
            <a:ext cx="22837334" cy="433224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1919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232625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34" y="12744689"/>
            <a:ext cx="31049774" cy="21264779"/>
          </a:xfrm>
        </p:spPr>
        <p:txBody>
          <a:bodyPr anchor="b"/>
          <a:lstStyle>
            <a:lvl1pPr>
              <a:defRPr sz="23620"/>
            </a:lvl1pPr>
          </a:lstStyle>
          <a:p>
            <a:r>
              <a:rPr lang="en-US" smtClean="0"/>
              <a:t>Click to edit Master title style</a:t>
            </a:r>
            <a:endParaRPr lang="en-US" dirty="0"/>
          </a:p>
        </p:txBody>
      </p:sp>
      <p:sp>
        <p:nvSpPr>
          <p:cNvPr id="3" name="Text Placeholder 2"/>
          <p:cNvSpPr>
            <a:spLocks noGrp="1"/>
          </p:cNvSpPr>
          <p:nvPr>
            <p:ph type="body" idx="1"/>
          </p:nvPr>
        </p:nvSpPr>
        <p:spPr>
          <a:xfrm>
            <a:off x="2456234" y="34210643"/>
            <a:ext cx="31049774" cy="11182643"/>
          </a:xfrm>
        </p:spPr>
        <p:txBody>
          <a:bodyPr/>
          <a:lstStyle>
            <a:lvl1pPr marL="0" indent="0">
              <a:buNone/>
              <a:defRPr sz="9449">
                <a:solidFill>
                  <a:schemeClr val="tx1"/>
                </a:solidFill>
              </a:defRPr>
            </a:lvl1pPr>
            <a:lvl2pPr marL="1799866" indent="0">
              <a:buNone/>
              <a:defRPr sz="7874">
                <a:solidFill>
                  <a:schemeClr val="tx1">
                    <a:tint val="75000"/>
                  </a:schemeClr>
                </a:solidFill>
              </a:defRPr>
            </a:lvl2pPr>
            <a:lvl3pPr marL="3599733" indent="0">
              <a:buNone/>
              <a:defRPr sz="7087">
                <a:solidFill>
                  <a:schemeClr val="tx1">
                    <a:tint val="75000"/>
                  </a:schemeClr>
                </a:solidFill>
              </a:defRPr>
            </a:lvl3pPr>
            <a:lvl4pPr marL="5399599" indent="0">
              <a:buNone/>
              <a:defRPr sz="6299">
                <a:solidFill>
                  <a:schemeClr val="tx1">
                    <a:tint val="75000"/>
                  </a:schemeClr>
                </a:solidFill>
              </a:defRPr>
            </a:lvl4pPr>
            <a:lvl5pPr marL="7199468" indent="0">
              <a:buNone/>
              <a:defRPr sz="6299">
                <a:solidFill>
                  <a:schemeClr val="tx1">
                    <a:tint val="75000"/>
                  </a:schemeClr>
                </a:solidFill>
              </a:defRPr>
            </a:lvl5pPr>
            <a:lvl6pPr marL="8999334" indent="0">
              <a:buNone/>
              <a:defRPr sz="6299">
                <a:solidFill>
                  <a:schemeClr val="tx1">
                    <a:tint val="75000"/>
                  </a:schemeClr>
                </a:solidFill>
              </a:defRPr>
            </a:lvl6pPr>
            <a:lvl7pPr marL="10799200" indent="0">
              <a:buNone/>
              <a:defRPr sz="6299">
                <a:solidFill>
                  <a:schemeClr val="tx1">
                    <a:tint val="75000"/>
                  </a:schemeClr>
                </a:solidFill>
              </a:defRPr>
            </a:lvl7pPr>
            <a:lvl8pPr marL="12599068" indent="0">
              <a:buNone/>
              <a:defRPr sz="6299">
                <a:solidFill>
                  <a:schemeClr val="tx1">
                    <a:tint val="75000"/>
                  </a:schemeClr>
                </a:solidFill>
              </a:defRPr>
            </a:lvl8pPr>
            <a:lvl9pPr marL="14398934" indent="0">
              <a:buNone/>
              <a:defRPr sz="6299">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3943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74986"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8224871"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44108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71" y="2721722"/>
            <a:ext cx="31049774" cy="988096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479675" y="12531672"/>
            <a:ext cx="15229574"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4" name="Content Placeholder 3"/>
          <p:cNvSpPr>
            <a:spLocks noGrp="1"/>
          </p:cNvSpPr>
          <p:nvPr>
            <p:ph sz="half" idx="2"/>
          </p:nvPr>
        </p:nvSpPr>
        <p:spPr>
          <a:xfrm>
            <a:off x="2479675" y="18673254"/>
            <a:ext cx="15229574"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8224869" y="12531672"/>
            <a:ext cx="15304578"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6" name="Content Placeholder 5"/>
          <p:cNvSpPr>
            <a:spLocks noGrp="1"/>
          </p:cNvSpPr>
          <p:nvPr>
            <p:ph sz="quarter" idx="4"/>
          </p:nvPr>
        </p:nvSpPr>
        <p:spPr>
          <a:xfrm>
            <a:off x="18224869" y="18673254"/>
            <a:ext cx="15304578"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8460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91024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67090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Content Placeholder 2"/>
          <p:cNvSpPr>
            <a:spLocks noGrp="1"/>
          </p:cNvSpPr>
          <p:nvPr>
            <p:ph idx="1"/>
          </p:nvPr>
        </p:nvSpPr>
        <p:spPr>
          <a:xfrm>
            <a:off x="15304582" y="7360446"/>
            <a:ext cx="18224867" cy="36328810"/>
          </a:xfrm>
        </p:spPr>
        <p:txBody>
          <a:bodyPr/>
          <a:lstStyle>
            <a:lvl1pPr>
              <a:defRPr sz="12597"/>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16711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304582" y="7360446"/>
            <a:ext cx="18224867" cy="36328810"/>
          </a:xfrm>
        </p:spPr>
        <p:txBody>
          <a:bodyPr anchor="t"/>
          <a:lstStyle>
            <a:lvl1pPr marL="0" indent="0">
              <a:buNone/>
              <a:defRPr sz="12597"/>
            </a:lvl1pPr>
            <a:lvl2pPr marL="1799866" indent="0">
              <a:buNone/>
              <a:defRPr sz="11024"/>
            </a:lvl2pPr>
            <a:lvl3pPr marL="3599733" indent="0">
              <a:buNone/>
              <a:defRPr sz="9449"/>
            </a:lvl3pPr>
            <a:lvl4pPr marL="5399599" indent="0">
              <a:buNone/>
              <a:defRPr sz="7874"/>
            </a:lvl4pPr>
            <a:lvl5pPr marL="7199468" indent="0">
              <a:buNone/>
              <a:defRPr sz="7874"/>
            </a:lvl5pPr>
            <a:lvl6pPr marL="8999334" indent="0">
              <a:buNone/>
              <a:defRPr sz="7874"/>
            </a:lvl6pPr>
            <a:lvl7pPr marL="10799200" indent="0">
              <a:buNone/>
              <a:defRPr sz="7874"/>
            </a:lvl7pPr>
            <a:lvl8pPr marL="12599068" indent="0">
              <a:buNone/>
              <a:defRPr sz="7874"/>
            </a:lvl8pPr>
            <a:lvl9pPr marL="14398934" indent="0">
              <a:buNone/>
              <a:defRPr sz="7874"/>
            </a:lvl9pPr>
          </a:lstStyle>
          <a:p>
            <a:r>
              <a:rPr lang="en-US" smtClean="0"/>
              <a:t>Click icon to add picture</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pPr/>
              <a:t>10/18/2021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pPr/>
              <a:t>‹#›</a:t>
            </a:fld>
            <a:endParaRPr lang="en-US"/>
          </a:p>
        </p:txBody>
      </p:sp>
    </p:spTree>
    <p:extLst>
      <p:ext uri="{BB962C8B-B14F-4D97-AF65-F5344CB8AC3E}">
        <p14:creationId xmlns:p14="http://schemas.microsoft.com/office/powerpoint/2010/main" val="299752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721722"/>
            <a:ext cx="31049774" cy="988096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74982" y="13608517"/>
            <a:ext cx="31049774" cy="324355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74985" y="47381306"/>
            <a:ext cx="8099941" cy="2721704"/>
          </a:xfrm>
          <a:prstGeom prst="rect">
            <a:avLst/>
          </a:prstGeom>
        </p:spPr>
        <p:txBody>
          <a:bodyPr vert="horz" lIns="91440" tIns="45720" rIns="91440" bIns="45720" rtlCol="0" anchor="ctr"/>
          <a:lstStyle>
            <a:lvl1pPr algn="l">
              <a:defRPr sz="4724">
                <a:solidFill>
                  <a:schemeClr val="tx1">
                    <a:tint val="75000"/>
                  </a:schemeClr>
                </a:solidFill>
              </a:defRPr>
            </a:lvl1pPr>
          </a:lstStyle>
          <a:p>
            <a:fld id="{4D322ECA-011F-4E4F-A40A-145F7D47DF85}" type="datetimeFigureOut">
              <a:rPr lang="en-US" smtClean="0"/>
              <a:pPr/>
              <a:t>10/18/2021</a:t>
            </a:fld>
            <a:endParaRPr lang="en-US"/>
          </a:p>
        </p:txBody>
      </p:sp>
      <p:sp>
        <p:nvSpPr>
          <p:cNvPr id="5" name="Footer Placeholder 4"/>
          <p:cNvSpPr>
            <a:spLocks noGrp="1"/>
          </p:cNvSpPr>
          <p:nvPr>
            <p:ph type="ftr" sz="quarter" idx="3"/>
          </p:nvPr>
        </p:nvSpPr>
        <p:spPr>
          <a:xfrm>
            <a:off x="11924913" y="47381306"/>
            <a:ext cx="12149912" cy="272170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4817" y="47381306"/>
            <a:ext cx="8099941" cy="2721704"/>
          </a:xfrm>
          <a:prstGeom prst="rect">
            <a:avLst/>
          </a:prstGeom>
        </p:spPr>
        <p:txBody>
          <a:bodyPr vert="horz" lIns="91440" tIns="45720" rIns="91440" bIns="45720" rtlCol="0" anchor="ctr"/>
          <a:lstStyle>
            <a:lvl1pPr algn="r">
              <a:defRPr sz="4724">
                <a:solidFill>
                  <a:schemeClr val="tx1">
                    <a:tint val="75000"/>
                  </a:schemeClr>
                </a:solidFill>
              </a:defRPr>
            </a:lvl1pPr>
          </a:lstStyle>
          <a:p>
            <a:fld id="{7F740AF5-F4BD-4E04-8FA9-A7767FE3CF70}" type="slidenum">
              <a:rPr lang="en-US" smtClean="0"/>
              <a:pPr/>
              <a:t>‹#›</a:t>
            </a:fld>
            <a:endParaRPr lang="en-US"/>
          </a:p>
        </p:txBody>
      </p:sp>
    </p:spTree>
    <p:extLst>
      <p:ext uri="{BB962C8B-B14F-4D97-AF65-F5344CB8AC3E}">
        <p14:creationId xmlns:p14="http://schemas.microsoft.com/office/powerpoint/2010/main" val="3816485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59973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32" indent="-899932" algn="l" defTabSz="359973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801" indent="-899932" algn="l" defTabSz="359973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667" indent="-899932" algn="l" defTabSz="359973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534"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4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2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135"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0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88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733" rtl="0" eaLnBrk="1" latinLnBrk="0" hangingPunct="1">
        <a:defRPr sz="7087" kern="1200">
          <a:solidFill>
            <a:schemeClr val="tx1"/>
          </a:solidFill>
          <a:latin typeface="+mn-lt"/>
          <a:ea typeface="+mn-ea"/>
          <a:cs typeface="+mn-cs"/>
        </a:defRPr>
      </a:lvl1pPr>
      <a:lvl2pPr marL="1799866" algn="l" defTabSz="3599733" rtl="0" eaLnBrk="1" latinLnBrk="0" hangingPunct="1">
        <a:defRPr sz="7087" kern="1200">
          <a:solidFill>
            <a:schemeClr val="tx1"/>
          </a:solidFill>
          <a:latin typeface="+mn-lt"/>
          <a:ea typeface="+mn-ea"/>
          <a:cs typeface="+mn-cs"/>
        </a:defRPr>
      </a:lvl2pPr>
      <a:lvl3pPr marL="3599733" algn="l" defTabSz="3599733" rtl="0" eaLnBrk="1" latinLnBrk="0" hangingPunct="1">
        <a:defRPr sz="7087" kern="1200">
          <a:solidFill>
            <a:schemeClr val="tx1"/>
          </a:solidFill>
          <a:latin typeface="+mn-lt"/>
          <a:ea typeface="+mn-ea"/>
          <a:cs typeface="+mn-cs"/>
        </a:defRPr>
      </a:lvl3pPr>
      <a:lvl4pPr marL="5399599" algn="l" defTabSz="3599733" rtl="0" eaLnBrk="1" latinLnBrk="0" hangingPunct="1">
        <a:defRPr sz="7087" kern="1200">
          <a:solidFill>
            <a:schemeClr val="tx1"/>
          </a:solidFill>
          <a:latin typeface="+mn-lt"/>
          <a:ea typeface="+mn-ea"/>
          <a:cs typeface="+mn-cs"/>
        </a:defRPr>
      </a:lvl4pPr>
      <a:lvl5pPr marL="7199468" algn="l" defTabSz="3599733" rtl="0" eaLnBrk="1" latinLnBrk="0" hangingPunct="1">
        <a:defRPr sz="7087" kern="1200">
          <a:solidFill>
            <a:schemeClr val="tx1"/>
          </a:solidFill>
          <a:latin typeface="+mn-lt"/>
          <a:ea typeface="+mn-ea"/>
          <a:cs typeface="+mn-cs"/>
        </a:defRPr>
      </a:lvl5pPr>
      <a:lvl6pPr marL="8999334" algn="l" defTabSz="3599733" rtl="0" eaLnBrk="1" latinLnBrk="0" hangingPunct="1">
        <a:defRPr sz="7087" kern="1200">
          <a:solidFill>
            <a:schemeClr val="tx1"/>
          </a:solidFill>
          <a:latin typeface="+mn-lt"/>
          <a:ea typeface="+mn-ea"/>
          <a:cs typeface="+mn-cs"/>
        </a:defRPr>
      </a:lvl6pPr>
      <a:lvl7pPr marL="10799200" algn="l" defTabSz="3599733" rtl="0" eaLnBrk="1" latinLnBrk="0" hangingPunct="1">
        <a:defRPr sz="7087" kern="1200">
          <a:solidFill>
            <a:schemeClr val="tx1"/>
          </a:solidFill>
          <a:latin typeface="+mn-lt"/>
          <a:ea typeface="+mn-ea"/>
          <a:cs typeface="+mn-cs"/>
        </a:defRPr>
      </a:lvl7pPr>
      <a:lvl8pPr marL="12599068" algn="l" defTabSz="3599733" rtl="0" eaLnBrk="1" latinLnBrk="0" hangingPunct="1">
        <a:defRPr sz="7087" kern="1200">
          <a:solidFill>
            <a:schemeClr val="tx1"/>
          </a:solidFill>
          <a:latin typeface="+mn-lt"/>
          <a:ea typeface="+mn-ea"/>
          <a:cs typeface="+mn-cs"/>
        </a:defRPr>
      </a:lvl8pPr>
      <a:lvl9pPr marL="14398934" algn="l" defTabSz="359973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s://cve.mitre.org/" TargetMode="External"/><Relationship Id="rId7"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bdu.fstec.ru/threat" TargetMode="External"/><Relationship Id="rId11" Type="http://schemas.openxmlformats.org/officeDocument/2006/relationships/image" Target="../media/image4.png"/><Relationship Id="rId5" Type="http://schemas.openxmlformats.org/officeDocument/2006/relationships/hyperlink" Target="https://nvd.nist.gov/" TargetMode="External"/><Relationship Id="rId10" Type="http://schemas.openxmlformats.org/officeDocument/2006/relationships/image" Target="../media/image3.png"/><Relationship Id="rId4" Type="http://schemas.openxmlformats.org/officeDocument/2006/relationships/hyperlink" Target="https://cwe.mitre.org/" TargetMode="Externa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952500" y="8086644"/>
            <a:ext cx="1656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5" name="Rounded Rectangle 24"/>
          <p:cNvSpPr/>
          <p:nvPr/>
        </p:nvSpPr>
        <p:spPr>
          <a:xfrm>
            <a:off x="18842419" y="34303585"/>
            <a:ext cx="16560000" cy="1235174"/>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6" name="Rounded Rectangle 25"/>
          <p:cNvSpPr/>
          <p:nvPr/>
        </p:nvSpPr>
        <p:spPr>
          <a:xfrm>
            <a:off x="978829" y="39005280"/>
            <a:ext cx="16560000" cy="1639442"/>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7" name="Rounded Rectangle 26"/>
          <p:cNvSpPr/>
          <p:nvPr/>
        </p:nvSpPr>
        <p:spPr>
          <a:xfrm>
            <a:off x="1005762" y="27376326"/>
            <a:ext cx="16560000" cy="1235175"/>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 name="Rectangle 1"/>
          <p:cNvSpPr/>
          <p:nvPr/>
        </p:nvSpPr>
        <p:spPr>
          <a:xfrm>
            <a:off x="0" y="0"/>
            <a:ext cx="35999738" cy="7713609"/>
          </a:xfrm>
          <a:prstGeom prst="rect">
            <a:avLst/>
          </a:prstGeom>
          <a:solidFill>
            <a:schemeClr val="accent3">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1851803" y="744845"/>
            <a:ext cx="32199284" cy="2554545"/>
          </a:xfrm>
          <a:prstGeom prst="rect">
            <a:avLst/>
          </a:prstGeom>
        </p:spPr>
        <p:txBody>
          <a:bodyPr wrap="square">
            <a:spAutoFit/>
          </a:bodyPr>
          <a:lstStyle/>
          <a:p>
            <a:pPr algn="ctr"/>
            <a:r>
              <a:rPr lang="en-US" sz="8000" b="1" dirty="0" smtClean="0">
                <a:solidFill>
                  <a:schemeClr val="accent5">
                    <a:lumMod val="50000"/>
                  </a:schemeClr>
                </a:solidFill>
                <a:latin typeface="Rockwell" panose="02060603020205020403" pitchFamily="18" charset="0"/>
                <a:ea typeface="SimSun" panose="02010600030101010101" pitchFamily="2" charset="-122"/>
              </a:rPr>
              <a:t>Analysis </a:t>
            </a:r>
            <a:r>
              <a:rPr lang="en-US" sz="8000" b="1" dirty="0">
                <a:solidFill>
                  <a:schemeClr val="accent5">
                    <a:lumMod val="50000"/>
                  </a:schemeClr>
                </a:solidFill>
                <a:latin typeface="Rockwell" panose="02060603020205020403" pitchFamily="18" charset="0"/>
                <a:ea typeface="SimSun" panose="02010600030101010101" pitchFamily="2" charset="-122"/>
              </a:rPr>
              <a:t>of modern methods for detecting vulnerabilities in </a:t>
            </a:r>
            <a:r>
              <a:rPr lang="en-US" sz="8000" b="1" dirty="0" smtClean="0">
                <a:solidFill>
                  <a:schemeClr val="accent5">
                    <a:lumMod val="50000"/>
                  </a:schemeClr>
                </a:solidFill>
                <a:latin typeface="Rockwell" panose="02060603020205020403" pitchFamily="18" charset="0"/>
                <a:ea typeface="SimSun" panose="02010600030101010101" pitchFamily="2" charset="-122"/>
              </a:rPr>
              <a:t>software for </a:t>
            </a:r>
            <a:r>
              <a:rPr lang="en-US" sz="8000" b="1" dirty="0">
                <a:solidFill>
                  <a:schemeClr val="accent5">
                    <a:lumMod val="50000"/>
                  </a:schemeClr>
                </a:solidFill>
                <a:latin typeface="Rockwell" panose="02060603020205020403" pitchFamily="18" charset="0"/>
                <a:ea typeface="SimSun" panose="02010600030101010101" pitchFamily="2" charset="-122"/>
              </a:rPr>
              <a:t>industrial information </a:t>
            </a:r>
            <a:r>
              <a:rPr lang="en-US" sz="8000" b="1" dirty="0" smtClean="0">
                <a:solidFill>
                  <a:schemeClr val="accent5">
                    <a:lumMod val="50000"/>
                  </a:schemeClr>
                </a:solidFill>
                <a:latin typeface="Rockwell" panose="02060603020205020403" pitchFamily="18" charset="0"/>
                <a:ea typeface="SimSun" panose="02010600030101010101" pitchFamily="2" charset="-122"/>
              </a:rPr>
              <a:t>systems</a:t>
            </a:r>
            <a:endParaRPr lang="en-US" sz="8000" b="1" dirty="0">
              <a:solidFill>
                <a:schemeClr val="accent5">
                  <a:lumMod val="50000"/>
                </a:schemeClr>
              </a:solidFill>
              <a:latin typeface="Rockwell" panose="02060603020205020403" pitchFamily="18" charset="0"/>
              <a:ea typeface="SimSun" panose="02010600030101010101" pitchFamily="2" charset="-122"/>
            </a:endParaRPr>
          </a:p>
        </p:txBody>
      </p:sp>
      <p:sp>
        <p:nvSpPr>
          <p:cNvPr id="6" name="Rectangle 5"/>
          <p:cNvSpPr/>
          <p:nvPr/>
        </p:nvSpPr>
        <p:spPr>
          <a:xfrm>
            <a:off x="18843980" y="35882307"/>
            <a:ext cx="16559990" cy="10440359"/>
          </a:xfrm>
          <a:prstGeom prst="rect">
            <a:avLst/>
          </a:prstGeom>
        </p:spPr>
        <p:txBody>
          <a:bodyPr wrap="square">
            <a:spAutoFit/>
          </a:bodyPr>
          <a:lstStyle/>
          <a:p>
            <a:pPr lvl="0" algn="just"/>
            <a:r>
              <a:rPr lang="en-US" sz="3202" dirty="0">
                <a:latin typeface="Rockwell" panose="02060603020205020403" pitchFamily="18" charset="0"/>
              </a:rPr>
              <a:t>[1] R. </a:t>
            </a:r>
            <a:r>
              <a:rPr lang="en-US" sz="3202" dirty="0" err="1">
                <a:latin typeface="Rockwell" panose="02060603020205020403" pitchFamily="18" charset="0"/>
              </a:rPr>
              <a:t>Amankwah</a:t>
            </a:r>
            <a:r>
              <a:rPr lang="en-US" sz="3202" dirty="0">
                <a:latin typeface="Rockwell" panose="02060603020205020403" pitchFamily="18" charset="0"/>
              </a:rPr>
              <a:t>, P. </a:t>
            </a:r>
            <a:r>
              <a:rPr lang="en-US" sz="3202" dirty="0" err="1">
                <a:latin typeface="Rockwell" panose="02060603020205020403" pitchFamily="18" charset="0"/>
              </a:rPr>
              <a:t>Kwaku</a:t>
            </a:r>
            <a:r>
              <a:rPr lang="en-US" sz="3202" dirty="0">
                <a:latin typeface="Rockwell" panose="02060603020205020403" pitchFamily="18" charset="0"/>
              </a:rPr>
              <a:t> </a:t>
            </a:r>
            <a:r>
              <a:rPr lang="en-US" sz="3202" dirty="0" err="1">
                <a:latin typeface="Rockwell" panose="02060603020205020403" pitchFamily="18" charset="0"/>
              </a:rPr>
              <a:t>Kudjo</a:t>
            </a:r>
            <a:r>
              <a:rPr lang="en-US" sz="3202" dirty="0">
                <a:latin typeface="Rockwell" panose="02060603020205020403" pitchFamily="18" charset="0"/>
              </a:rPr>
              <a:t>, S. Y. </a:t>
            </a:r>
            <a:r>
              <a:rPr lang="en-US" sz="3202" dirty="0" err="1">
                <a:latin typeface="Rockwell" panose="02060603020205020403" pitchFamily="18" charset="0"/>
              </a:rPr>
              <a:t>Antwi</a:t>
            </a:r>
            <a:r>
              <a:rPr lang="en-US" sz="3202" dirty="0">
                <a:latin typeface="Rockwell" panose="02060603020205020403" pitchFamily="18" charset="0"/>
              </a:rPr>
              <a:t>. Evaluation of Software Vulnerability Detection Methods and Tools: A Review. International Journal of Computer Applications (0975 – 8887) Volume 169 – No.8, July 2017, pp. 22-27.</a:t>
            </a:r>
          </a:p>
          <a:p>
            <a:pPr lvl="0" algn="just"/>
            <a:r>
              <a:rPr lang="en-US" sz="3202" dirty="0" smtClean="0">
                <a:latin typeface="Rockwell" panose="02060603020205020403" pitchFamily="18" charset="0"/>
              </a:rPr>
              <a:t>[</a:t>
            </a:r>
            <a:r>
              <a:rPr lang="en-US" sz="3202" dirty="0">
                <a:latin typeface="Rockwell" panose="02060603020205020403" pitchFamily="18" charset="0"/>
              </a:rPr>
              <a:t>2] </a:t>
            </a:r>
            <a:r>
              <a:rPr lang="ru-RU" sz="3202" dirty="0">
                <a:latin typeface="Rockwell" panose="02060603020205020403" pitchFamily="18" charset="0"/>
                <a:hlinkClick r:id="rId3"/>
              </a:rPr>
              <a:t>https://cve.mitre.org/</a:t>
            </a:r>
            <a:endParaRPr lang="en-US" sz="3202" dirty="0">
              <a:latin typeface="Rockwell" panose="02060603020205020403" pitchFamily="18" charset="0"/>
            </a:endParaRPr>
          </a:p>
          <a:p>
            <a:pPr lvl="0" algn="just"/>
            <a:r>
              <a:rPr lang="en-US" sz="3202" dirty="0">
                <a:latin typeface="Rockwell" panose="02060603020205020403" pitchFamily="18" charset="0"/>
              </a:rPr>
              <a:t>[3] </a:t>
            </a:r>
            <a:r>
              <a:rPr lang="ru-RU" sz="3202" dirty="0">
                <a:latin typeface="Rockwell" panose="02060603020205020403" pitchFamily="18" charset="0"/>
                <a:hlinkClick r:id="rId4"/>
              </a:rPr>
              <a:t>https://cwe.mitre.org/</a:t>
            </a:r>
            <a:endParaRPr lang="en-US" sz="3202" dirty="0">
              <a:latin typeface="Rockwell" panose="02060603020205020403" pitchFamily="18" charset="0"/>
            </a:endParaRPr>
          </a:p>
          <a:p>
            <a:pPr lvl="0" algn="just"/>
            <a:r>
              <a:rPr lang="en-US" sz="3202" dirty="0">
                <a:latin typeface="Rockwell" panose="02060603020205020403" pitchFamily="18" charset="0"/>
              </a:rPr>
              <a:t>[4]</a:t>
            </a:r>
            <a:r>
              <a:rPr lang="ru-RU" sz="3202" dirty="0">
                <a:latin typeface="Rockwell" panose="02060603020205020403" pitchFamily="18" charset="0"/>
              </a:rPr>
              <a:t> </a:t>
            </a:r>
            <a:r>
              <a:rPr lang="ru-RU" sz="3202" dirty="0">
                <a:latin typeface="Rockwell" panose="02060603020205020403" pitchFamily="18" charset="0"/>
                <a:hlinkClick r:id="rId5"/>
              </a:rPr>
              <a:t>https://nvd.nist.gov/</a:t>
            </a:r>
            <a:endParaRPr lang="en-US" sz="3202" dirty="0">
              <a:latin typeface="Rockwell" panose="02060603020205020403" pitchFamily="18" charset="0"/>
            </a:endParaRPr>
          </a:p>
          <a:p>
            <a:pPr lvl="0" algn="just"/>
            <a:r>
              <a:rPr lang="en-US" sz="3202" dirty="0">
                <a:latin typeface="Rockwell" panose="02060603020205020403" pitchFamily="18" charset="0"/>
              </a:rPr>
              <a:t>[5] https://capec.mitre.org/</a:t>
            </a:r>
          </a:p>
          <a:p>
            <a:pPr algn="just"/>
            <a:r>
              <a:rPr lang="en-US" sz="3202" dirty="0">
                <a:latin typeface="Rockwell" panose="02060603020205020403" pitchFamily="18" charset="0"/>
              </a:rPr>
              <a:t>[6] </a:t>
            </a:r>
            <a:r>
              <a:rPr lang="ru-RU" sz="3202" dirty="0">
                <a:latin typeface="Rockwell" panose="02060603020205020403" pitchFamily="18" charset="0"/>
                <a:hlinkClick r:id="rId6"/>
              </a:rPr>
              <a:t>https://bdu.fstec.ru/threat</a:t>
            </a:r>
            <a:endParaRPr lang="en-US" sz="3202" dirty="0">
              <a:latin typeface="Rockwell" panose="02060603020205020403" pitchFamily="18" charset="0"/>
            </a:endParaRPr>
          </a:p>
          <a:p>
            <a:pPr lvl="0" algn="just"/>
            <a:r>
              <a:rPr lang="en-US" sz="3202" dirty="0">
                <a:latin typeface="Rockwell" panose="02060603020205020403" pitchFamily="18" charset="0"/>
              </a:rPr>
              <a:t>[7] Y. Shin, A. </a:t>
            </a:r>
            <a:r>
              <a:rPr lang="en-US" sz="3202" dirty="0" err="1">
                <a:latin typeface="Rockwell" panose="02060603020205020403" pitchFamily="18" charset="0"/>
              </a:rPr>
              <a:t>Meneely</a:t>
            </a:r>
            <a:r>
              <a:rPr lang="en-US" sz="3202" dirty="0">
                <a:latin typeface="Rockwell" panose="02060603020205020403" pitchFamily="18" charset="0"/>
              </a:rPr>
              <a:t>, L. Williams and J. A. Osborne, "Evaluating Complexity, Code Churn, and Developer Activity Metrics as Indicators of Software Vulnerabilities," in IEEE Transactions on Software Engineering, vol. 37, no. 6, pp. 772-787, Nov.-Dec. 2011, </a:t>
            </a:r>
            <a:r>
              <a:rPr lang="en-US" sz="3202" dirty="0" err="1">
                <a:latin typeface="Rockwell" panose="02060603020205020403" pitchFamily="18" charset="0"/>
              </a:rPr>
              <a:t>doi</a:t>
            </a:r>
            <a:r>
              <a:rPr lang="en-US" sz="3202" dirty="0">
                <a:latin typeface="Rockwell" panose="02060603020205020403" pitchFamily="18" charset="0"/>
              </a:rPr>
              <a:t>: 10.1109/TSE.2010.81.</a:t>
            </a:r>
            <a:endParaRPr lang="ru-RU" sz="3202" dirty="0">
              <a:latin typeface="Rockwell" panose="02060603020205020403" pitchFamily="18" charset="0"/>
            </a:endParaRPr>
          </a:p>
          <a:p>
            <a:pPr lvl="0" algn="just"/>
            <a:r>
              <a:rPr lang="en-US" sz="3202" dirty="0">
                <a:latin typeface="Rockwell" panose="02060603020205020403" pitchFamily="18" charset="0"/>
              </a:rPr>
              <a:t>[8] G. Lin, S. Wen, Q. -L. Han, J. Zhang and Y. Xiang, "Software Vulnerability Detection Using Deep Neural Networks: A Survey," in Proceedings of the IEEE, vol. 108, no. 10, 2020, pp. 1825-1848. </a:t>
            </a:r>
          </a:p>
          <a:p>
            <a:pPr lvl="0" algn="just"/>
            <a:r>
              <a:rPr lang="en-US" sz="3202" dirty="0">
                <a:latin typeface="Rockwell" panose="02060603020205020403" pitchFamily="18" charset="0"/>
              </a:rPr>
              <a:t>[9] </a:t>
            </a:r>
            <a:r>
              <a:rPr lang="en-US" sz="3202" dirty="0" err="1">
                <a:latin typeface="Rockwell" panose="02060603020205020403" pitchFamily="18" charset="0"/>
              </a:rPr>
              <a:t>Shizhuang</a:t>
            </a:r>
            <a:r>
              <a:rPr lang="en-US" sz="3202" dirty="0">
                <a:latin typeface="Rockwell" panose="02060603020205020403" pitchFamily="18" charset="0"/>
              </a:rPr>
              <a:t> YIN, </a:t>
            </a:r>
            <a:r>
              <a:rPr lang="en-US" sz="3202" dirty="0" err="1">
                <a:latin typeface="Rockwell" panose="02060603020205020403" pitchFamily="18" charset="0"/>
              </a:rPr>
              <a:t>Quan</a:t>
            </a:r>
            <a:r>
              <a:rPr lang="en-US" sz="3202" dirty="0">
                <a:latin typeface="Rockwell" panose="02060603020205020403" pitchFamily="18" charset="0"/>
              </a:rPr>
              <a:t> SHI, </a:t>
            </a:r>
            <a:r>
              <a:rPr lang="en-US" sz="3202" dirty="0" err="1">
                <a:latin typeface="Rockwell" panose="02060603020205020403" pitchFamily="18" charset="0"/>
              </a:rPr>
              <a:t>Yadong</a:t>
            </a:r>
            <a:r>
              <a:rPr lang="en-US" sz="3202" dirty="0">
                <a:latin typeface="Rockwell" panose="02060603020205020403" pitchFamily="18" charset="0"/>
              </a:rPr>
              <a:t> WANG and </a:t>
            </a:r>
            <a:r>
              <a:rPr lang="en-US" sz="3202" dirty="0" err="1">
                <a:latin typeface="Rockwell" panose="02060603020205020403" pitchFamily="18" charset="0"/>
              </a:rPr>
              <a:t>Cai</a:t>
            </a:r>
            <a:r>
              <a:rPr lang="en-US" sz="3202" dirty="0">
                <a:latin typeface="Rockwell" panose="02060603020205020403" pitchFamily="18" charset="0"/>
              </a:rPr>
              <a:t> CHEN. Summary of software reliability Research. IOP Conference Series: Materials Science and Engineering 2020, pp. 1-6</a:t>
            </a:r>
            <a:r>
              <a:rPr lang="en-US" sz="3202" dirty="0" smtClean="0">
                <a:latin typeface="Rockwell" panose="02060603020205020403" pitchFamily="18" charset="0"/>
              </a:rPr>
              <a:t>.</a:t>
            </a:r>
            <a:r>
              <a:rPr lang="az-Latn-AZ" sz="3202" dirty="0" smtClean="0">
                <a:latin typeface="Rockwell" panose="02060603020205020403" pitchFamily="18" charset="0"/>
              </a:rPr>
              <a:t> </a:t>
            </a:r>
            <a:endParaRPr lang="ru-RU" sz="3202" dirty="0">
              <a:latin typeface="Rockwell" panose="02060603020205020403" pitchFamily="18" charset="0"/>
            </a:endParaRPr>
          </a:p>
          <a:p>
            <a:pPr lvl="0" algn="just"/>
            <a:r>
              <a:rPr lang="en-US" sz="3202" dirty="0">
                <a:latin typeface="Rockwell" panose="02060603020205020403" pitchFamily="18" charset="0"/>
              </a:rPr>
              <a:t>[10] </a:t>
            </a:r>
            <a:r>
              <a:rPr lang="en-US" sz="3202" dirty="0" err="1">
                <a:latin typeface="Rockwell" panose="02060603020205020403" pitchFamily="18" charset="0"/>
              </a:rPr>
              <a:t>Zhuobing</a:t>
            </a:r>
            <a:r>
              <a:rPr lang="en-US" sz="3202" dirty="0">
                <a:latin typeface="Rockwell" panose="02060603020205020403" pitchFamily="18" charset="0"/>
              </a:rPr>
              <a:t> Han∗, </a:t>
            </a:r>
            <a:r>
              <a:rPr lang="en-US" sz="3202" dirty="0" err="1">
                <a:latin typeface="Rockwell" panose="02060603020205020403" pitchFamily="18" charset="0"/>
              </a:rPr>
              <a:t>Xiaohong</a:t>
            </a:r>
            <a:r>
              <a:rPr lang="en-US" sz="3202" dirty="0">
                <a:latin typeface="Rockwell" panose="02060603020205020403" pitchFamily="18" charset="0"/>
              </a:rPr>
              <a:t> Li∗, </a:t>
            </a:r>
            <a:r>
              <a:rPr lang="en-US" sz="3202" dirty="0" err="1">
                <a:latin typeface="Rockwell" panose="02060603020205020403" pitchFamily="18" charset="0"/>
              </a:rPr>
              <a:t>Zhenchang</a:t>
            </a:r>
            <a:r>
              <a:rPr lang="en-US" sz="3202" dirty="0">
                <a:latin typeface="Rockwell" panose="02060603020205020403" pitchFamily="18" charset="0"/>
              </a:rPr>
              <a:t> Xing†, </a:t>
            </a:r>
            <a:r>
              <a:rPr lang="en-US" sz="3202" dirty="0" err="1">
                <a:latin typeface="Rockwell" panose="02060603020205020403" pitchFamily="18" charset="0"/>
              </a:rPr>
              <a:t>Hongtao</a:t>
            </a:r>
            <a:r>
              <a:rPr lang="en-US" sz="3202" dirty="0">
                <a:latin typeface="Rockwell" panose="02060603020205020403" pitchFamily="18" charset="0"/>
              </a:rPr>
              <a:t> Liu∗, and </a:t>
            </a:r>
            <a:r>
              <a:rPr lang="en-US" sz="3202" dirty="0" err="1">
                <a:latin typeface="Rockwell" panose="02060603020205020403" pitchFamily="18" charset="0"/>
              </a:rPr>
              <a:t>Zhiyong</a:t>
            </a:r>
            <a:r>
              <a:rPr lang="en-US" sz="3202" dirty="0">
                <a:latin typeface="Rockwell" panose="02060603020205020403" pitchFamily="18" charset="0"/>
              </a:rPr>
              <a:t> Feng‡2017 IEEE International Conference on Software Maintenance and Evolution, pp.125-136</a:t>
            </a:r>
            <a:r>
              <a:rPr lang="az-Latn-AZ" sz="3202" dirty="0">
                <a:latin typeface="Rockwell" panose="02060603020205020403" pitchFamily="18" charset="0"/>
              </a:rPr>
              <a:t>.</a:t>
            </a:r>
            <a:endParaRPr lang="ru-RU" sz="3202" dirty="0">
              <a:latin typeface="Rockwell" panose="02060603020205020403" pitchFamily="18" charset="0"/>
            </a:endParaRPr>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38314" y="48355744"/>
            <a:ext cx="25226262" cy="2648740"/>
          </a:xfrm>
          <a:prstGeom prst="rect">
            <a:avLst/>
          </a:prstGeom>
        </p:spPr>
      </p:pic>
      <p:sp>
        <p:nvSpPr>
          <p:cNvPr id="14" name="Rectangle 13"/>
          <p:cNvSpPr/>
          <p:nvPr/>
        </p:nvSpPr>
        <p:spPr>
          <a:xfrm>
            <a:off x="5913431" y="4030928"/>
            <a:ext cx="22488087" cy="3104953"/>
          </a:xfrm>
          <a:prstGeom prst="rect">
            <a:avLst/>
          </a:prstGeom>
        </p:spPr>
        <p:txBody>
          <a:bodyPr wrap="square">
            <a:spAutoFit/>
          </a:bodyPr>
          <a:lstStyle/>
          <a:p>
            <a:pPr algn="ctr">
              <a:spcBef>
                <a:spcPts val="2059"/>
              </a:spcBef>
              <a:spcAft>
                <a:spcPts val="228"/>
              </a:spcAft>
            </a:pPr>
            <a:r>
              <a:rPr lang="en-US" sz="6405" dirty="0" err="1" smtClean="0">
                <a:solidFill>
                  <a:schemeClr val="accent5">
                    <a:lumMod val="50000"/>
                  </a:schemeClr>
                </a:solidFill>
                <a:latin typeface="Rockwell" panose="02060603020205020403" pitchFamily="18" charset="0"/>
                <a:ea typeface="SimSun" panose="02010600030101010101" pitchFamily="2" charset="-122"/>
              </a:rPr>
              <a:t>Tamilla</a:t>
            </a:r>
            <a:r>
              <a:rPr lang="en-US" sz="6405" dirty="0" smtClean="0">
                <a:solidFill>
                  <a:schemeClr val="accent5">
                    <a:lumMod val="50000"/>
                  </a:schemeClr>
                </a:solidFill>
                <a:latin typeface="Rockwell" panose="02060603020205020403" pitchFamily="18" charset="0"/>
                <a:ea typeface="SimSun" panose="02010600030101010101" pitchFamily="2" charset="-122"/>
              </a:rPr>
              <a:t> Bayramova</a:t>
            </a:r>
            <a:endParaRPr lang="en-US" sz="6405" dirty="0">
              <a:solidFill>
                <a:schemeClr val="accent5">
                  <a:lumMod val="50000"/>
                </a:schemeClr>
              </a:solidFill>
              <a:latin typeface="Rockwell" panose="02060603020205020403" pitchFamily="18" charset="0"/>
              <a:ea typeface="SimSun" panose="02010600030101010101" pitchFamily="2" charset="-122"/>
            </a:endParaRPr>
          </a:p>
          <a:p>
            <a:pPr algn="ctr"/>
            <a:r>
              <a:rPr lang="en-US" sz="6405" dirty="0">
                <a:solidFill>
                  <a:schemeClr val="accent5">
                    <a:lumMod val="50000"/>
                  </a:schemeClr>
                </a:solidFill>
                <a:latin typeface="Rockwell" panose="02060603020205020403" pitchFamily="18" charset="0"/>
                <a:ea typeface="SimSun" panose="02010600030101010101" pitchFamily="2" charset="-122"/>
              </a:rPr>
              <a:t>Institute Information Technology ANAS, Baku, Azerbaijan</a:t>
            </a:r>
            <a:endParaRPr lang="ru-RU" sz="6405" dirty="0">
              <a:solidFill>
                <a:schemeClr val="accent5">
                  <a:lumMod val="50000"/>
                </a:schemeClr>
              </a:solidFill>
              <a:latin typeface="Rockwell" panose="02060603020205020403" pitchFamily="18" charset="0"/>
              <a:ea typeface="SimSun" panose="02010600030101010101" pitchFamily="2" charset="-122"/>
            </a:endParaRPr>
          </a:p>
          <a:p>
            <a:pPr algn="ctr"/>
            <a:r>
              <a:rPr lang="en-US" sz="6405" dirty="0">
                <a:solidFill>
                  <a:schemeClr val="accent5">
                    <a:lumMod val="50000"/>
                  </a:schemeClr>
                </a:solidFill>
                <a:latin typeface="Rockwell" panose="02060603020205020403" pitchFamily="18" charset="0"/>
                <a:ea typeface="SimSun" panose="02010600030101010101" pitchFamily="2" charset="-122"/>
              </a:rPr>
              <a:t>tamilla@iit.science.az</a:t>
            </a:r>
          </a:p>
        </p:txBody>
      </p:sp>
      <p:sp>
        <p:nvSpPr>
          <p:cNvPr id="30" name="Rectangle 29"/>
          <p:cNvSpPr/>
          <p:nvPr/>
        </p:nvSpPr>
        <p:spPr>
          <a:xfrm>
            <a:off x="1041891" y="9598413"/>
            <a:ext cx="10108709" cy="5632311"/>
          </a:xfrm>
          <a:prstGeom prst="rect">
            <a:avLst/>
          </a:prstGeom>
        </p:spPr>
        <p:txBody>
          <a:bodyPr wrap="square">
            <a:spAutoFit/>
          </a:bodyPr>
          <a:lstStyle/>
          <a:p>
            <a:pPr algn="just"/>
            <a:r>
              <a:rPr lang="en-US" sz="3600" dirty="0">
                <a:latin typeface="Rockwell" panose="02060603020205020403" pitchFamily="18" charset="0"/>
              </a:rPr>
              <a:t>Errors and vulnerabilities in software are analyzed and problems of their detection are considered. Existing modern methods of vulnerability detection using artificial intelligence technologies are studied. In addition to detecting these cybersecurity vulnerabilities in a timely manner, it specifies the correct choice of software development technologies, methods and operating conditions to prevent them.</a:t>
            </a:r>
          </a:p>
        </p:txBody>
      </p:sp>
      <p:sp>
        <p:nvSpPr>
          <p:cNvPr id="9" name="Rectangle 8"/>
          <p:cNvSpPr/>
          <p:nvPr/>
        </p:nvSpPr>
        <p:spPr>
          <a:xfrm>
            <a:off x="6027411" y="8341180"/>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Abstract</a:t>
            </a:r>
            <a:endParaRPr lang="en-US" sz="4117" b="1" dirty="0"/>
          </a:p>
        </p:txBody>
      </p:sp>
      <p:sp>
        <p:nvSpPr>
          <p:cNvPr id="31" name="Rectangle 30"/>
          <p:cNvSpPr/>
          <p:nvPr/>
        </p:nvSpPr>
        <p:spPr>
          <a:xfrm>
            <a:off x="4811233" y="39485677"/>
            <a:ext cx="9101530"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Vulnerability assessment tools</a:t>
            </a:r>
            <a:endParaRPr lang="en-US" sz="4117" dirty="0"/>
          </a:p>
        </p:txBody>
      </p:sp>
      <p:sp>
        <p:nvSpPr>
          <p:cNvPr id="33" name="Rectangle 32"/>
          <p:cNvSpPr/>
          <p:nvPr/>
        </p:nvSpPr>
        <p:spPr>
          <a:xfrm>
            <a:off x="1578007" y="27657178"/>
            <a:ext cx="15567983"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Databases of software vulnerabilities</a:t>
            </a:r>
            <a:endParaRPr lang="en-US" sz="4117" dirty="0"/>
          </a:p>
        </p:txBody>
      </p:sp>
      <p:sp>
        <p:nvSpPr>
          <p:cNvPr id="36" name="Rectangle 35"/>
          <p:cNvSpPr/>
          <p:nvPr/>
        </p:nvSpPr>
        <p:spPr>
          <a:xfrm>
            <a:off x="25437873" y="34553029"/>
            <a:ext cx="3508229" cy="736285"/>
          </a:xfrm>
          <a:prstGeom prst="rect">
            <a:avLst/>
          </a:prstGeom>
        </p:spPr>
        <p:txBody>
          <a:bodyPr wrap="none">
            <a:spAutoFit/>
          </a:bodyPr>
          <a:lstStyle/>
          <a:p>
            <a:pPr algn="ctr"/>
            <a:r>
              <a:rPr lang="en-US" sz="4117" b="1" dirty="0">
                <a:solidFill>
                  <a:schemeClr val="bg1"/>
                </a:solidFill>
                <a:latin typeface="Arial Black" panose="020B0A04020102020204" pitchFamily="34" charset="0"/>
              </a:rPr>
              <a:t>References</a:t>
            </a:r>
            <a:endParaRPr lang="en-US" sz="4117" dirty="0"/>
          </a:p>
        </p:txBody>
      </p:sp>
      <p:sp>
        <p:nvSpPr>
          <p:cNvPr id="37" name="Rectangle 36"/>
          <p:cNvSpPr/>
          <p:nvPr/>
        </p:nvSpPr>
        <p:spPr>
          <a:xfrm>
            <a:off x="1005762" y="29016442"/>
            <a:ext cx="16413217" cy="10064294"/>
          </a:xfrm>
          <a:prstGeom prst="rect">
            <a:avLst/>
          </a:prstGeom>
        </p:spPr>
        <p:txBody>
          <a:bodyPr wrap="square">
            <a:spAutoFit/>
          </a:bodyPr>
          <a:lstStyle/>
          <a:p>
            <a:pPr marL="571500" indent="-571500" algn="just">
              <a:buFont typeface="Wingdings" panose="05000000000000000000" pitchFamily="2" charset="2"/>
              <a:buChar char="q"/>
            </a:pPr>
            <a:r>
              <a:rPr lang="en-US" sz="3600" dirty="0">
                <a:latin typeface="Rockwell" pitchFamily="18" charset="0"/>
                <a:cs typeface="Times New Roman" pitchFamily="18" charset="0"/>
              </a:rPr>
              <a:t>CVE (</a:t>
            </a:r>
            <a:r>
              <a:rPr lang="en-US" sz="3600" i="1" dirty="0">
                <a:latin typeface="Rockwell" pitchFamily="18" charset="0"/>
                <a:cs typeface="Times New Roman" pitchFamily="18" charset="0"/>
              </a:rPr>
              <a:t>Common Vulnerabilities and Exposures</a:t>
            </a:r>
            <a:r>
              <a:rPr lang="en-US" sz="3600" dirty="0">
                <a:latin typeface="Rockwell" pitchFamily="18" charset="0"/>
                <a:cs typeface="Times New Roman" pitchFamily="18" charset="0"/>
              </a:rPr>
              <a:t>) is a database that records bugs and vulnerabilities found in software.</a:t>
            </a:r>
            <a:endParaRPr lang="az-Latn-AZ" sz="3600" dirty="0">
              <a:latin typeface="Rockwell" pitchFamily="18" charset="0"/>
              <a:cs typeface="Times New Roman" pitchFamily="18" charset="0"/>
            </a:endParaRPr>
          </a:p>
          <a:p>
            <a:pPr marL="571500" indent="-571500" algn="just">
              <a:buFont typeface="Wingdings" panose="05000000000000000000" pitchFamily="2" charset="2"/>
              <a:buChar char="q"/>
            </a:pPr>
            <a:r>
              <a:rPr lang="en-US" sz="3600" dirty="0">
                <a:latin typeface="Rockwell" pitchFamily="18" charset="0"/>
                <a:cs typeface="Times New Roman" pitchFamily="18" charset="0"/>
              </a:rPr>
              <a:t>CWE (</a:t>
            </a:r>
            <a:r>
              <a:rPr lang="en-US" sz="3600" i="1" dirty="0">
                <a:latin typeface="Rockwell" pitchFamily="18" charset="0"/>
                <a:cs typeface="Times New Roman" pitchFamily="18" charset="0"/>
              </a:rPr>
              <a:t>Common Weakness Enumeration</a:t>
            </a:r>
            <a:r>
              <a:rPr lang="en-US" sz="3600" dirty="0">
                <a:latin typeface="Rockwell" pitchFamily="18" charset="0"/>
                <a:cs typeface="Times New Roman" pitchFamily="18" charset="0"/>
              </a:rPr>
              <a:t>) is a database of software vulnerabilities that can be exploited during malicious attacks.</a:t>
            </a:r>
            <a:endParaRPr lang="az-Latn-AZ" sz="3600" dirty="0">
              <a:latin typeface="Rockwell" pitchFamily="18" charset="0"/>
              <a:cs typeface="Times New Roman" pitchFamily="18" charset="0"/>
            </a:endParaRPr>
          </a:p>
          <a:p>
            <a:pPr marL="571500" indent="-571500" algn="just">
              <a:buFont typeface="Wingdings" panose="05000000000000000000" pitchFamily="2" charset="2"/>
              <a:buChar char="q"/>
            </a:pPr>
            <a:r>
              <a:rPr lang="en-US" sz="3600" dirty="0">
                <a:latin typeface="Rockwell" pitchFamily="18" charset="0"/>
                <a:cs typeface="Times New Roman" pitchFamily="18" charset="0"/>
              </a:rPr>
              <a:t>NDV </a:t>
            </a:r>
            <a:r>
              <a:rPr lang="en-US" sz="3600" dirty="0" smtClean="0">
                <a:latin typeface="Rockwell" pitchFamily="18" charset="0"/>
                <a:cs typeface="Times New Roman" pitchFamily="18" charset="0"/>
              </a:rPr>
              <a:t>(</a:t>
            </a:r>
            <a:r>
              <a:rPr lang="en-US" sz="3600" i="1" dirty="0" smtClean="0">
                <a:latin typeface="Rockwell" pitchFamily="18" charset="0"/>
                <a:cs typeface="Times New Roman" pitchFamily="18" charset="0"/>
              </a:rPr>
              <a:t>National </a:t>
            </a:r>
            <a:r>
              <a:rPr lang="en-US" sz="3600" i="1" dirty="0">
                <a:latin typeface="Rockwell" pitchFamily="18" charset="0"/>
                <a:cs typeface="Times New Roman" pitchFamily="18" charset="0"/>
              </a:rPr>
              <a:t>Vulnerability </a:t>
            </a:r>
            <a:r>
              <a:rPr lang="en-US" sz="3600" i="1" dirty="0" smtClean="0">
                <a:latin typeface="Rockwell" pitchFamily="18" charset="0"/>
                <a:cs typeface="Times New Roman" pitchFamily="18" charset="0"/>
              </a:rPr>
              <a:t>Database</a:t>
            </a:r>
            <a:r>
              <a:rPr lang="en-US" sz="3600" dirty="0" smtClean="0">
                <a:latin typeface="Rockwell" pitchFamily="18" charset="0"/>
                <a:cs typeface="Times New Roman" pitchFamily="18" charset="0"/>
              </a:rPr>
              <a:t>) </a:t>
            </a:r>
            <a:r>
              <a:rPr lang="en-US" sz="3600" dirty="0">
                <a:latin typeface="Rockwell" pitchFamily="18" charset="0"/>
                <a:cs typeface="Times New Roman" pitchFamily="18" charset="0"/>
              </a:rPr>
              <a:t>- NVD is a US government repository, NVD includes databases of security reference lists related to security software flaws, misconfigurations, product names and impact metrics</a:t>
            </a:r>
            <a:r>
              <a:rPr lang="en-US" sz="3600" dirty="0" smtClean="0">
                <a:latin typeface="Rockwell" pitchFamily="18" charset="0"/>
                <a:cs typeface="Times New Roman" pitchFamily="18" charset="0"/>
              </a:rPr>
              <a:t>.</a:t>
            </a:r>
            <a:endParaRPr lang="ru-RU" sz="3600" dirty="0" smtClean="0">
              <a:latin typeface="Rockwell" pitchFamily="18" charset="0"/>
              <a:cs typeface="Times New Roman" pitchFamily="18" charset="0"/>
            </a:endParaRPr>
          </a:p>
          <a:p>
            <a:pPr marL="571500" indent="-571500" algn="just">
              <a:buFont typeface="Wingdings" panose="05000000000000000000" pitchFamily="2" charset="2"/>
              <a:buChar char="q"/>
            </a:pPr>
            <a:r>
              <a:rPr lang="en-US" sz="3600" dirty="0" smtClean="0">
                <a:latin typeface="Rockwell" pitchFamily="18" charset="0"/>
                <a:cs typeface="Times New Roman" pitchFamily="18" charset="0"/>
              </a:rPr>
              <a:t>CVSS </a:t>
            </a:r>
            <a:r>
              <a:rPr lang="en-US" sz="3600" dirty="0">
                <a:latin typeface="Rockwell" pitchFamily="18" charset="0"/>
                <a:cs typeface="Times New Roman" pitchFamily="18" charset="0"/>
              </a:rPr>
              <a:t>(</a:t>
            </a:r>
            <a:r>
              <a:rPr lang="en-US" sz="3600" i="1" dirty="0">
                <a:latin typeface="Rockwell" pitchFamily="18" charset="0"/>
                <a:cs typeface="Times New Roman" pitchFamily="18" charset="0"/>
              </a:rPr>
              <a:t>Common Vulnerability Scoring System</a:t>
            </a:r>
            <a:r>
              <a:rPr lang="en-US" sz="3600" dirty="0">
                <a:latin typeface="Rockwell" pitchFamily="18" charset="0"/>
                <a:cs typeface="Times New Roman" pitchFamily="18" charset="0"/>
              </a:rPr>
              <a:t>) is a database for assessing the security rating of software vulnerabilities. </a:t>
            </a:r>
            <a:r>
              <a:rPr lang="en-US" sz="3600" dirty="0" smtClean="0">
                <a:latin typeface="Rockwell" pitchFamily="18" charset="0"/>
                <a:cs typeface="Times New Roman" pitchFamily="18" charset="0"/>
              </a:rPr>
              <a:t>CVSS </a:t>
            </a:r>
            <a:r>
              <a:rPr lang="en-US" sz="3600" dirty="0">
                <a:latin typeface="Rockwell" pitchFamily="18" charset="0"/>
                <a:cs typeface="Times New Roman" pitchFamily="18" charset="0"/>
              </a:rPr>
              <a:t>consists of three groups of indicators: baseline, temporary and environmental, each of which consists of a set of indicators</a:t>
            </a:r>
            <a:r>
              <a:rPr lang="en-US" sz="3600" dirty="0" smtClean="0">
                <a:latin typeface="Rockwell" pitchFamily="18" charset="0"/>
                <a:cs typeface="Times New Roman" pitchFamily="18" charset="0"/>
              </a:rPr>
              <a:t>.</a:t>
            </a:r>
            <a:endParaRPr lang="ru-RU" sz="3600" dirty="0" smtClean="0">
              <a:latin typeface="Rockwell" pitchFamily="18" charset="0"/>
              <a:cs typeface="Times New Roman" pitchFamily="18" charset="0"/>
            </a:endParaRPr>
          </a:p>
          <a:p>
            <a:pPr marL="571500" indent="-571500" algn="just">
              <a:buFont typeface="Wingdings" panose="05000000000000000000" pitchFamily="2" charset="2"/>
              <a:buChar char="q"/>
            </a:pPr>
            <a:r>
              <a:rPr lang="en-US" sz="3600" dirty="0" smtClean="0">
                <a:latin typeface="Rockwell" pitchFamily="18" charset="0"/>
                <a:cs typeface="Times New Roman" pitchFamily="18" charset="0"/>
              </a:rPr>
              <a:t>CAPEC </a:t>
            </a:r>
            <a:r>
              <a:rPr lang="en-US" sz="3600" dirty="0">
                <a:latin typeface="Rockwell" pitchFamily="18" charset="0"/>
                <a:cs typeface="Times New Roman" pitchFamily="18" charset="0"/>
              </a:rPr>
              <a:t>(</a:t>
            </a:r>
            <a:r>
              <a:rPr lang="en-US" sz="3600" i="1" dirty="0">
                <a:latin typeface="Rockwell" pitchFamily="18" charset="0"/>
                <a:cs typeface="Times New Roman" pitchFamily="18" charset="0"/>
              </a:rPr>
              <a:t>Common Attack Pattern Enumeration and Classification</a:t>
            </a:r>
            <a:r>
              <a:rPr lang="en-US" sz="3600" dirty="0">
                <a:latin typeface="Rockwell" pitchFamily="18" charset="0"/>
                <a:cs typeface="Times New Roman" pitchFamily="18" charset="0"/>
              </a:rPr>
              <a:t>) is a catalog of popular attacks</a:t>
            </a:r>
            <a:r>
              <a:rPr lang="en-US" sz="3600" dirty="0" smtClean="0">
                <a:latin typeface="Rockwell" pitchFamily="18" charset="0"/>
                <a:cs typeface="Times New Roman" pitchFamily="18" charset="0"/>
              </a:rPr>
              <a:t>.</a:t>
            </a:r>
            <a:endParaRPr lang="ru-RU" sz="3600" dirty="0" smtClean="0">
              <a:latin typeface="Rockwell" pitchFamily="18" charset="0"/>
              <a:cs typeface="Times New Roman" pitchFamily="18" charset="0"/>
            </a:endParaRPr>
          </a:p>
          <a:p>
            <a:pPr marL="571500" indent="-571500" algn="just">
              <a:buFont typeface="Wingdings" panose="05000000000000000000" pitchFamily="2" charset="2"/>
              <a:buChar char="q"/>
            </a:pPr>
            <a:r>
              <a:rPr lang="en-US" sz="3600" dirty="0" smtClean="0">
                <a:latin typeface="Rockwell" pitchFamily="18" charset="0"/>
                <a:cs typeface="Times New Roman" pitchFamily="18" charset="0"/>
              </a:rPr>
              <a:t>MITER </a:t>
            </a:r>
            <a:r>
              <a:rPr lang="en-US" sz="3600" dirty="0">
                <a:latin typeface="Rockwell" pitchFamily="18" charset="0"/>
                <a:cs typeface="Times New Roman" pitchFamily="18" charset="0"/>
              </a:rPr>
              <a:t>ATT &amp; CK Matrix (</a:t>
            </a:r>
            <a:r>
              <a:rPr lang="en-US" sz="3600" i="1" dirty="0">
                <a:latin typeface="Rockwell" pitchFamily="18" charset="0"/>
                <a:cs typeface="Times New Roman" pitchFamily="18" charset="0"/>
              </a:rPr>
              <a:t>Adversarial Tactics, Techniques &amp; Common Knowledge</a:t>
            </a:r>
            <a:r>
              <a:rPr lang="en-US" sz="3600" dirty="0">
                <a:latin typeface="Rockwell" pitchFamily="18" charset="0"/>
                <a:cs typeface="Times New Roman" pitchFamily="18" charset="0"/>
              </a:rPr>
              <a:t>) is a database that provides a formal description of the tactics and technologies with which </a:t>
            </a:r>
            <a:r>
              <a:rPr lang="en-US" sz="3600" dirty="0" err="1">
                <a:latin typeface="Rockwell" pitchFamily="18" charset="0"/>
                <a:cs typeface="Times New Roman" pitchFamily="18" charset="0"/>
              </a:rPr>
              <a:t>cyberattacks</a:t>
            </a:r>
            <a:r>
              <a:rPr lang="en-US" sz="3600" dirty="0">
                <a:latin typeface="Rockwell" pitchFamily="18" charset="0"/>
                <a:cs typeface="Times New Roman" pitchFamily="18" charset="0"/>
              </a:rPr>
              <a:t> are carried out</a:t>
            </a:r>
            <a:r>
              <a:rPr lang="en-US" sz="3600" dirty="0" smtClean="0">
                <a:latin typeface="Rockwell" pitchFamily="18" charset="0"/>
                <a:cs typeface="Times New Roman" pitchFamily="18" charset="0"/>
              </a:rPr>
              <a:t>;</a:t>
            </a:r>
            <a:endParaRPr lang="ru-RU" sz="3600" dirty="0" smtClean="0">
              <a:latin typeface="Rockwell" pitchFamily="18" charset="0"/>
              <a:cs typeface="Times New Roman" pitchFamily="18" charset="0"/>
            </a:endParaRPr>
          </a:p>
          <a:p>
            <a:pPr marL="571500" indent="-571500" algn="just">
              <a:buFont typeface="Wingdings" panose="05000000000000000000" pitchFamily="2" charset="2"/>
              <a:buChar char="q"/>
            </a:pPr>
            <a:r>
              <a:rPr lang="en-US" sz="3600" dirty="0" smtClean="0">
                <a:latin typeface="Rockwell" pitchFamily="18" charset="0"/>
                <a:cs typeface="Times New Roman" pitchFamily="18" charset="0"/>
              </a:rPr>
              <a:t>Bank </a:t>
            </a:r>
            <a:r>
              <a:rPr lang="en-US" sz="3600" dirty="0">
                <a:latin typeface="Rockwell" pitchFamily="18" charset="0"/>
                <a:cs typeface="Times New Roman" pitchFamily="18" charset="0"/>
              </a:rPr>
              <a:t>for Information Security of Russia - a database of vulnerabilities and threats.</a:t>
            </a:r>
          </a:p>
        </p:txBody>
      </p:sp>
      <p:sp>
        <p:nvSpPr>
          <p:cNvPr id="38" name="Rectangle 37"/>
          <p:cNvSpPr/>
          <p:nvPr/>
        </p:nvSpPr>
        <p:spPr>
          <a:xfrm>
            <a:off x="1079523" y="40321557"/>
            <a:ext cx="16522368" cy="646331"/>
          </a:xfrm>
          <a:prstGeom prst="rect">
            <a:avLst/>
          </a:prstGeom>
        </p:spPr>
        <p:txBody>
          <a:bodyPr wrap="square">
            <a:spAutoFit/>
          </a:bodyPr>
          <a:lstStyle/>
          <a:p>
            <a:pPr marL="571500" indent="-571500" algn="just">
              <a:buFont typeface="Wingdings" panose="05000000000000000000" pitchFamily="2" charset="2"/>
              <a:buChar char="q"/>
            </a:pPr>
            <a:endParaRPr lang="en-US" sz="3600" dirty="0" smtClean="0">
              <a:latin typeface="Rockwell" pitchFamily="18" charset="0"/>
              <a:cs typeface="Times New Roman" pitchFamily="18" charset="0"/>
            </a:endParaRPr>
          </a:p>
        </p:txBody>
      </p:sp>
      <p:sp>
        <p:nvSpPr>
          <p:cNvPr id="41" name="Rectangle 40"/>
          <p:cNvSpPr/>
          <p:nvPr/>
        </p:nvSpPr>
        <p:spPr>
          <a:xfrm>
            <a:off x="19035287" y="28970254"/>
            <a:ext cx="15726050" cy="3970318"/>
          </a:xfrm>
          <a:prstGeom prst="rect">
            <a:avLst/>
          </a:prstGeom>
        </p:spPr>
        <p:txBody>
          <a:bodyPr wrap="square">
            <a:spAutoFit/>
          </a:bodyPr>
          <a:lstStyle/>
          <a:p>
            <a:pPr algn="just"/>
            <a:r>
              <a:rPr lang="en-US" sz="3600" dirty="0">
                <a:latin typeface="Rockwell" panose="02060603020205020403" pitchFamily="18" charset="0"/>
              </a:rPr>
              <a:t>Thus, we can say that it is impossible to protect the program code 100% from attacks, errors can occur at different stages of software development, many of which are difficult to detect. However, with particular attention to error detection during the design, coding and testing phases, vulnerabilities can be minimized if predicted and detected using both expert and automated tools, and software can be better protected against malicious attacks.</a:t>
            </a:r>
            <a:endParaRPr lang="en-US" sz="3600" dirty="0" smtClean="0">
              <a:latin typeface="Rockwell" panose="02060603020205020403" pitchFamily="18" charset="0"/>
            </a:endParaRPr>
          </a:p>
        </p:txBody>
      </p:sp>
      <p:sp>
        <p:nvSpPr>
          <p:cNvPr id="46" name="Rounded Rectangle 20"/>
          <p:cNvSpPr/>
          <p:nvPr/>
        </p:nvSpPr>
        <p:spPr>
          <a:xfrm>
            <a:off x="18201337" y="8086595"/>
            <a:ext cx="16560000" cy="123517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8" name="Rectangle 34"/>
          <p:cNvSpPr/>
          <p:nvPr/>
        </p:nvSpPr>
        <p:spPr>
          <a:xfrm>
            <a:off x="22471878" y="8364178"/>
            <a:ext cx="10745826" cy="725904"/>
          </a:xfrm>
          <a:prstGeom prst="rect">
            <a:avLst/>
          </a:prstGeom>
        </p:spPr>
        <p:txBody>
          <a:bodyPr wrap="none">
            <a:spAutoFit/>
          </a:bodyPr>
          <a:lstStyle/>
          <a:p>
            <a:pPr algn="ctr"/>
            <a:r>
              <a:rPr lang="en-US" sz="4117" b="1" smtClean="0">
                <a:solidFill>
                  <a:schemeClr val="bg1"/>
                </a:solidFill>
                <a:latin typeface="Arial Black" panose="020B0A04020102020204" pitchFamily="34" charset="0"/>
              </a:rPr>
              <a:t>I</a:t>
            </a:r>
            <a:r>
              <a:rPr lang="az-Latn-AZ" sz="4117" b="1" smtClean="0">
                <a:solidFill>
                  <a:schemeClr val="bg1"/>
                </a:solidFill>
                <a:latin typeface="Arial Black" panose="020B0A04020102020204" pitchFamily="34" charset="0"/>
              </a:rPr>
              <a:t>dentification</a:t>
            </a:r>
            <a:r>
              <a:rPr lang="en-US" sz="4117" b="1" smtClean="0">
                <a:solidFill>
                  <a:schemeClr val="bg1"/>
                </a:solidFill>
                <a:latin typeface="Arial Black" panose="020B0A04020102020204" pitchFamily="34" charset="0"/>
              </a:rPr>
              <a:t> and situation analysis </a:t>
            </a:r>
            <a:endParaRPr lang="en-US" sz="4117" b="1" dirty="0">
              <a:solidFill>
                <a:schemeClr val="bg1"/>
              </a:solidFill>
              <a:latin typeface="Arial Black" panose="020B0A04020102020204" pitchFamily="34" charset="0"/>
            </a:endParaRPr>
          </a:p>
        </p:txBody>
      </p:sp>
      <p:sp>
        <p:nvSpPr>
          <p:cNvPr id="49" name="Rectangle 40"/>
          <p:cNvSpPr/>
          <p:nvPr/>
        </p:nvSpPr>
        <p:spPr>
          <a:xfrm>
            <a:off x="18485123" y="9626466"/>
            <a:ext cx="11944077" cy="8956298"/>
          </a:xfrm>
          <a:prstGeom prst="rect">
            <a:avLst/>
          </a:prstGeom>
        </p:spPr>
        <p:txBody>
          <a:bodyPr wrap="square">
            <a:spAutoFit/>
          </a:bodyPr>
          <a:lstStyle/>
          <a:p>
            <a:pPr algn="just"/>
            <a:r>
              <a:rPr lang="en-US" sz="3600" b="1" i="1" dirty="0">
                <a:latin typeface="Rockwell" panose="02060603020205020403" pitchFamily="18" charset="0"/>
              </a:rPr>
              <a:t>Static </a:t>
            </a:r>
            <a:r>
              <a:rPr lang="en-US" sz="3600" b="1" i="1" dirty="0" smtClean="0">
                <a:latin typeface="Rockwell" panose="02060603020205020403" pitchFamily="18" charset="0"/>
              </a:rPr>
              <a:t>code analyzers </a:t>
            </a:r>
            <a:r>
              <a:rPr lang="en-US" sz="3600" b="1" i="1" dirty="0">
                <a:latin typeface="Rockwell" panose="02060603020205020403" pitchFamily="18" charset="0"/>
              </a:rPr>
              <a:t>include the following tools</a:t>
            </a:r>
            <a:r>
              <a:rPr lang="en-US" sz="3600" b="1" i="1" dirty="0" smtClean="0">
                <a:latin typeface="Rockwell" panose="02060603020205020403" pitchFamily="18" charset="0"/>
              </a:rPr>
              <a:t>:</a:t>
            </a:r>
          </a:p>
          <a:p>
            <a:pPr algn="just"/>
            <a:endParaRPr lang="ru-RU" sz="3600" b="1" i="1" dirty="0" smtClean="0">
              <a:latin typeface="Rockwell" panose="02060603020205020403" pitchFamily="18" charset="0"/>
            </a:endParaRPr>
          </a:p>
          <a:p>
            <a:pPr algn="just"/>
            <a:r>
              <a:rPr lang="en-US" sz="3600" dirty="0" smtClean="0">
                <a:latin typeface="Rockwell" panose="02060603020205020403" pitchFamily="18" charset="0"/>
              </a:rPr>
              <a:t>HP </a:t>
            </a:r>
            <a:r>
              <a:rPr lang="en-US" sz="3600" dirty="0">
                <a:latin typeface="Rockwell" panose="02060603020205020403" pitchFamily="18" charset="0"/>
              </a:rPr>
              <a:t>Fortify Static Code Analyzer (SCA</a:t>
            </a:r>
            <a:r>
              <a:rPr lang="en-US" sz="3600" dirty="0" smtClean="0">
                <a:latin typeface="Rockwell" panose="02060603020205020403" pitchFamily="18" charset="0"/>
              </a:rPr>
              <a:t>)</a:t>
            </a:r>
            <a:r>
              <a:rPr lang="ru-RU" sz="3600" dirty="0" smtClean="0">
                <a:latin typeface="Rockwell" panose="02060603020205020403" pitchFamily="18" charset="0"/>
              </a:rPr>
              <a:t>, </a:t>
            </a:r>
            <a:r>
              <a:rPr lang="en-US" sz="3600" dirty="0" smtClean="0">
                <a:latin typeface="Rockwell" panose="02060603020205020403" pitchFamily="18" charset="0"/>
              </a:rPr>
              <a:t>ITS4 </a:t>
            </a:r>
            <a:r>
              <a:rPr lang="ru-RU" sz="3600" dirty="0" smtClean="0">
                <a:latin typeface="Rockwell" panose="02060603020205020403" pitchFamily="18" charset="0"/>
              </a:rPr>
              <a:t>, </a:t>
            </a:r>
            <a:r>
              <a:rPr lang="en-US" sz="3600" dirty="0" smtClean="0">
                <a:latin typeface="Rockwell" panose="02060603020205020403" pitchFamily="18" charset="0"/>
              </a:rPr>
              <a:t>RATS</a:t>
            </a:r>
            <a:r>
              <a:rPr lang="ru-RU" sz="3600" dirty="0" smtClean="0">
                <a:latin typeface="Rockwell" panose="02060603020205020403" pitchFamily="18" charset="0"/>
              </a:rPr>
              <a:t>, </a:t>
            </a:r>
            <a:r>
              <a:rPr lang="en-US" sz="3600" dirty="0" err="1" smtClean="0">
                <a:latin typeface="Rockwell" panose="02060603020205020403" pitchFamily="18" charset="0"/>
              </a:rPr>
              <a:t>Pscan</a:t>
            </a:r>
            <a:r>
              <a:rPr lang="ru-RU" sz="3600" dirty="0" smtClean="0">
                <a:latin typeface="Rockwell" panose="02060603020205020403" pitchFamily="18" charset="0"/>
              </a:rPr>
              <a:t>, </a:t>
            </a:r>
            <a:r>
              <a:rPr lang="en-US" sz="3600" dirty="0" smtClean="0">
                <a:latin typeface="Rockwell" panose="02060603020205020403" pitchFamily="18" charset="0"/>
              </a:rPr>
              <a:t>Nessus scanner</a:t>
            </a:r>
            <a:r>
              <a:rPr lang="ru-RU" sz="3600" dirty="0" smtClean="0">
                <a:latin typeface="Rockwell" panose="02060603020205020403" pitchFamily="18" charset="0"/>
              </a:rPr>
              <a:t>, </a:t>
            </a:r>
            <a:r>
              <a:rPr lang="en-US" sz="3600" dirty="0" err="1" smtClean="0">
                <a:latin typeface="Rockwell" panose="02060603020205020403" pitchFamily="18" charset="0"/>
              </a:rPr>
              <a:t>Metasploit</a:t>
            </a:r>
            <a:r>
              <a:rPr lang="en-US" sz="3600" dirty="0" smtClean="0">
                <a:latin typeface="Rockwell" panose="02060603020205020403" pitchFamily="18" charset="0"/>
              </a:rPr>
              <a:t> framework</a:t>
            </a:r>
            <a:r>
              <a:rPr lang="ru-RU" sz="3600" dirty="0" smtClean="0">
                <a:latin typeface="Rockwell" panose="02060603020205020403" pitchFamily="18" charset="0"/>
              </a:rPr>
              <a:t>, </a:t>
            </a:r>
            <a:r>
              <a:rPr lang="en-US" sz="3600" dirty="0" err="1">
                <a:latin typeface="Rockwell" panose="02060603020205020403" pitchFamily="18" charset="0"/>
              </a:rPr>
              <a:t>Checkmarx</a:t>
            </a:r>
            <a:r>
              <a:rPr lang="en-US" sz="3600" dirty="0">
                <a:latin typeface="Rockwell" panose="02060603020205020403" pitchFamily="18" charset="0"/>
              </a:rPr>
              <a:t> </a:t>
            </a:r>
            <a:r>
              <a:rPr lang="en-US" sz="3600" dirty="0" err="1">
                <a:latin typeface="Rockwell" panose="02060603020205020403" pitchFamily="18" charset="0"/>
              </a:rPr>
              <a:t>CxSAST</a:t>
            </a:r>
            <a:r>
              <a:rPr lang="ru-RU" sz="3600" dirty="0">
                <a:latin typeface="Rockwell" panose="02060603020205020403" pitchFamily="18" charset="0"/>
              </a:rPr>
              <a:t>, </a:t>
            </a:r>
            <a:r>
              <a:rPr lang="en-US" sz="3600" dirty="0">
                <a:latin typeface="Rockwell" panose="02060603020205020403" pitchFamily="18" charset="0"/>
              </a:rPr>
              <a:t>IBM Security </a:t>
            </a:r>
            <a:r>
              <a:rPr lang="en-US" sz="3600" dirty="0" err="1">
                <a:latin typeface="Rockwell" panose="02060603020205020403" pitchFamily="18" charset="0"/>
              </a:rPr>
              <a:t>AppScan</a:t>
            </a:r>
            <a:r>
              <a:rPr lang="en-US" sz="3600" dirty="0">
                <a:latin typeface="Rockwell" panose="02060603020205020403" pitchFamily="18" charset="0"/>
              </a:rPr>
              <a:t> Source</a:t>
            </a:r>
            <a:r>
              <a:rPr lang="ru-RU" sz="3600" dirty="0">
                <a:latin typeface="Rockwell" panose="02060603020205020403" pitchFamily="18" charset="0"/>
              </a:rPr>
              <a:t>, </a:t>
            </a:r>
            <a:r>
              <a:rPr lang="en-US" sz="3600" dirty="0">
                <a:latin typeface="Rockwell" panose="02060603020205020403" pitchFamily="18" charset="0"/>
              </a:rPr>
              <a:t>PT Application Inspector</a:t>
            </a:r>
            <a:r>
              <a:rPr lang="ru-RU" sz="3600" dirty="0">
                <a:latin typeface="Rockwell" panose="02060603020205020403" pitchFamily="18" charset="0"/>
              </a:rPr>
              <a:t>, </a:t>
            </a:r>
            <a:r>
              <a:rPr lang="en-US" sz="3600" dirty="0" err="1">
                <a:latin typeface="Rockwell" panose="02060603020205020403" pitchFamily="18" charset="0"/>
              </a:rPr>
              <a:t>InfoWatch</a:t>
            </a:r>
            <a:r>
              <a:rPr lang="en-US" sz="3600" dirty="0">
                <a:latin typeface="Rockwell" panose="02060603020205020403" pitchFamily="18" charset="0"/>
              </a:rPr>
              <a:t> </a:t>
            </a:r>
            <a:r>
              <a:rPr lang="en-US" sz="3600" dirty="0" err="1">
                <a:latin typeface="Rockwell" panose="02060603020205020403" pitchFamily="18" charset="0"/>
              </a:rPr>
              <a:t>Appercut</a:t>
            </a:r>
            <a:r>
              <a:rPr lang="ru-RU" sz="3600" dirty="0">
                <a:latin typeface="Rockwell" panose="02060603020205020403" pitchFamily="18" charset="0"/>
              </a:rPr>
              <a:t>, </a:t>
            </a:r>
            <a:r>
              <a:rPr lang="en-US" sz="3600" dirty="0">
                <a:latin typeface="Rockwell" panose="02060603020205020403" pitchFamily="18" charset="0"/>
              </a:rPr>
              <a:t>Digital Security </a:t>
            </a:r>
            <a:r>
              <a:rPr lang="en-US" sz="3600" dirty="0" err="1" smtClean="0">
                <a:latin typeface="Rockwell" panose="02060603020205020403" pitchFamily="18" charset="0"/>
              </a:rPr>
              <a:t>ERPScan</a:t>
            </a:r>
            <a:r>
              <a:rPr lang="ru-RU" sz="3600" dirty="0">
                <a:latin typeface="Rockwell" panose="02060603020205020403" pitchFamily="18" charset="0"/>
              </a:rPr>
              <a:t> </a:t>
            </a:r>
            <a:r>
              <a:rPr lang="az-Latn-AZ" sz="3600" dirty="0" smtClean="0">
                <a:latin typeface="Rockwell" panose="02060603020205020403" pitchFamily="18" charset="0"/>
              </a:rPr>
              <a:t>etc.</a:t>
            </a:r>
          </a:p>
          <a:p>
            <a:r>
              <a:rPr lang="az-Latn-AZ" sz="3600" b="1" i="1" dirty="0">
                <a:latin typeface="Rockwell" panose="02060603020205020403" pitchFamily="18" charset="0"/>
              </a:rPr>
              <a:t>Web Application </a:t>
            </a:r>
            <a:r>
              <a:rPr lang="az-Latn-AZ" sz="3600" b="1" i="1" dirty="0" smtClean="0">
                <a:latin typeface="Rockwell" panose="02060603020205020403" pitchFamily="18" charset="0"/>
              </a:rPr>
              <a:t>Scanners: </a:t>
            </a:r>
            <a:r>
              <a:rPr lang="ru-RU" sz="3600" dirty="0" err="1">
                <a:latin typeface="Rockwell" panose="02060603020205020403" pitchFamily="18" charset="0"/>
              </a:rPr>
              <a:t>Gamascan</a:t>
            </a:r>
            <a:r>
              <a:rPr lang="az-Latn-AZ" sz="3600" dirty="0">
                <a:latin typeface="Rockwell" panose="02060603020205020403" pitchFamily="18" charset="0"/>
              </a:rPr>
              <a:t>, </a:t>
            </a:r>
            <a:r>
              <a:rPr lang="ru-RU" sz="3600" dirty="0" err="1">
                <a:latin typeface="Rockwell" panose="02060603020205020403" pitchFamily="18" charset="0"/>
              </a:rPr>
              <a:t>Wapiti</a:t>
            </a:r>
            <a:r>
              <a:rPr lang="ru-RU" sz="3600" dirty="0">
                <a:latin typeface="Rockwell" panose="02060603020205020403" pitchFamily="18" charset="0"/>
              </a:rPr>
              <a:t> </a:t>
            </a:r>
            <a:r>
              <a:rPr lang="ru-RU" sz="3600" dirty="0" err="1">
                <a:latin typeface="Rockwell" panose="02060603020205020403" pitchFamily="18" charset="0"/>
              </a:rPr>
              <a:t>Wapiti</a:t>
            </a:r>
            <a:r>
              <a:rPr lang="ru-RU" sz="3600" dirty="0">
                <a:latin typeface="Rockwell" panose="02060603020205020403" pitchFamily="18" charset="0"/>
              </a:rPr>
              <a:t> </a:t>
            </a:r>
            <a:r>
              <a:rPr lang="az-Latn-AZ" sz="3600" dirty="0" smtClean="0">
                <a:latin typeface="Rockwell" panose="02060603020205020403" pitchFamily="18" charset="0"/>
              </a:rPr>
              <a:t> etc.</a:t>
            </a:r>
          </a:p>
          <a:p>
            <a:r>
              <a:rPr lang="ru-RU" sz="3600" dirty="0" smtClean="0">
                <a:latin typeface="Rockwell" panose="02060603020205020403" pitchFamily="18" charset="0"/>
              </a:rPr>
              <a:t> </a:t>
            </a:r>
            <a:endParaRPr lang="az-Latn-AZ" sz="3600" dirty="0" smtClean="0">
              <a:latin typeface="Rockwell" panose="02060603020205020403" pitchFamily="18" charset="0"/>
            </a:endParaRPr>
          </a:p>
          <a:p>
            <a:r>
              <a:rPr lang="az-Latn-AZ" sz="3600" b="1" i="1" dirty="0" smtClean="0">
                <a:latin typeface="Rockwell" panose="02060603020205020403" pitchFamily="18" charset="0"/>
              </a:rPr>
              <a:t>Dynamic </a:t>
            </a:r>
            <a:r>
              <a:rPr lang="en-US" sz="3600" b="1" i="1" dirty="0" smtClean="0">
                <a:latin typeface="Rockwell" panose="02060603020205020403" pitchFamily="18" charset="0"/>
              </a:rPr>
              <a:t>code analyzers </a:t>
            </a:r>
            <a:r>
              <a:rPr lang="en-US" sz="3600" b="1" i="1" dirty="0">
                <a:latin typeface="Rockwell" panose="02060603020205020403" pitchFamily="18" charset="0"/>
              </a:rPr>
              <a:t>include the following tools</a:t>
            </a:r>
            <a:r>
              <a:rPr lang="en-US" sz="3600" b="1" i="1" dirty="0" smtClean="0">
                <a:latin typeface="Rockwell" panose="02060603020205020403" pitchFamily="18" charset="0"/>
              </a:rPr>
              <a:t>:</a:t>
            </a:r>
          </a:p>
          <a:p>
            <a:endParaRPr lang="ru-RU" sz="3600" b="1" i="1" dirty="0">
              <a:latin typeface="Rockwell" panose="02060603020205020403" pitchFamily="18" charset="0"/>
            </a:endParaRPr>
          </a:p>
          <a:p>
            <a:r>
              <a:rPr lang="ru-RU" sz="3600" dirty="0" err="1">
                <a:latin typeface="Rockwell" panose="02060603020205020403" pitchFamily="18" charset="0"/>
              </a:rPr>
              <a:t>Valgrind</a:t>
            </a:r>
            <a:r>
              <a:rPr lang="az-Latn-AZ" sz="3600" dirty="0">
                <a:latin typeface="Rockwell" panose="02060603020205020403" pitchFamily="18" charset="0"/>
              </a:rPr>
              <a:t>, </a:t>
            </a:r>
            <a:r>
              <a:rPr lang="ru-RU" sz="3600" dirty="0">
                <a:latin typeface="Rockwell" panose="02060603020205020403" pitchFamily="18" charset="0"/>
              </a:rPr>
              <a:t>BOON</a:t>
            </a:r>
            <a:r>
              <a:rPr lang="az-Latn-AZ" sz="3600" dirty="0">
                <a:latin typeface="Rockwell" panose="02060603020205020403" pitchFamily="18" charset="0"/>
              </a:rPr>
              <a:t>, </a:t>
            </a:r>
            <a:r>
              <a:rPr lang="ru-RU" sz="3600" dirty="0">
                <a:latin typeface="Rockwell" panose="02060603020205020403" pitchFamily="18" charset="0"/>
              </a:rPr>
              <a:t>MOPS</a:t>
            </a:r>
            <a:r>
              <a:rPr lang="az-Latn-AZ" sz="3600" dirty="0">
                <a:latin typeface="Rockwell" panose="02060603020205020403" pitchFamily="18" charset="0"/>
              </a:rPr>
              <a:t>, </a:t>
            </a:r>
            <a:r>
              <a:rPr lang="ru-RU" sz="3600" dirty="0">
                <a:latin typeface="Rockwell" panose="02060603020205020403" pitchFamily="18" charset="0"/>
              </a:rPr>
              <a:t>Viva64</a:t>
            </a:r>
            <a:r>
              <a:rPr lang="az-Latn-AZ" sz="3600" dirty="0">
                <a:latin typeface="Rockwell" panose="02060603020205020403" pitchFamily="18" charset="0"/>
              </a:rPr>
              <a:t>, </a:t>
            </a:r>
            <a:r>
              <a:rPr lang="ru-RU" sz="3600" dirty="0">
                <a:latin typeface="Rockwell" panose="02060603020205020403" pitchFamily="18" charset="0"/>
              </a:rPr>
              <a:t>EXE</a:t>
            </a:r>
            <a:r>
              <a:rPr lang="az-Latn-AZ" sz="3600" dirty="0">
                <a:latin typeface="Rockwell" panose="02060603020205020403" pitchFamily="18" charset="0"/>
              </a:rPr>
              <a:t>, </a:t>
            </a:r>
            <a:r>
              <a:rPr lang="ru-RU" sz="3600" dirty="0" err="1">
                <a:latin typeface="Rockwell" panose="02060603020205020403" pitchFamily="18" charset="0"/>
              </a:rPr>
              <a:t>Flayer</a:t>
            </a:r>
            <a:r>
              <a:rPr lang="az-Latn-AZ" sz="3600" dirty="0">
                <a:latin typeface="Rockwell" panose="02060603020205020403" pitchFamily="18" charset="0"/>
              </a:rPr>
              <a:t>, </a:t>
            </a:r>
            <a:r>
              <a:rPr lang="ru-RU" sz="3600" dirty="0">
                <a:latin typeface="Rockwell" panose="02060603020205020403" pitchFamily="18" charset="0"/>
              </a:rPr>
              <a:t>IBM </a:t>
            </a:r>
            <a:r>
              <a:rPr lang="ru-RU" sz="3600" dirty="0" err="1">
                <a:latin typeface="Rockwell" panose="02060603020205020403" pitchFamily="18" charset="0"/>
              </a:rPr>
              <a:t>AppScan</a:t>
            </a:r>
            <a:r>
              <a:rPr lang="ru-RU" sz="3600" dirty="0">
                <a:latin typeface="Rockwell" panose="02060603020205020403" pitchFamily="18" charset="0"/>
              </a:rPr>
              <a:t> </a:t>
            </a:r>
            <a:r>
              <a:rPr lang="ru-RU" sz="3600" dirty="0" err="1">
                <a:latin typeface="Rockwell" panose="02060603020205020403" pitchFamily="18" charset="0"/>
              </a:rPr>
              <a:t>Standard</a:t>
            </a:r>
            <a:r>
              <a:rPr lang="az-Latn-AZ" sz="3600" dirty="0">
                <a:latin typeface="Rockwell" panose="02060603020205020403" pitchFamily="18" charset="0"/>
              </a:rPr>
              <a:t>, </a:t>
            </a:r>
            <a:r>
              <a:rPr lang="ru-RU" sz="3600" dirty="0" err="1">
                <a:latin typeface="Rockwell" panose="02060603020205020403" pitchFamily="18" charset="0"/>
              </a:rPr>
              <a:t>ThreadSanitizer</a:t>
            </a:r>
            <a:r>
              <a:rPr lang="ru-RU" sz="3600" dirty="0">
                <a:latin typeface="Rockwell" panose="02060603020205020403" pitchFamily="18" charset="0"/>
              </a:rPr>
              <a:t> </a:t>
            </a:r>
            <a:r>
              <a:rPr lang="az-Latn-AZ" sz="3600" dirty="0">
                <a:latin typeface="Rockwell" panose="02060603020205020403" pitchFamily="18" charset="0"/>
              </a:rPr>
              <a:t>etc. </a:t>
            </a:r>
          </a:p>
          <a:p>
            <a:pPr algn="just"/>
            <a:endParaRPr lang="en-US" sz="3600" b="1" i="1" dirty="0">
              <a:latin typeface="Rockwell" panose="02060603020205020403" pitchFamily="18" charset="0"/>
            </a:endParaRPr>
          </a:p>
          <a:p>
            <a:pPr algn="just"/>
            <a:endParaRPr lang="en-US" sz="3600" dirty="0" smtClean="0">
              <a:latin typeface="Rockwell" panose="02060603020205020403" pitchFamily="18" charset="0"/>
            </a:endParaRPr>
          </a:p>
        </p:txBody>
      </p:sp>
      <p:sp>
        <p:nvSpPr>
          <p:cNvPr id="52" name="TextBox 51"/>
          <p:cNvSpPr txBox="1"/>
          <p:nvPr/>
        </p:nvSpPr>
        <p:spPr>
          <a:xfrm>
            <a:off x="1005762" y="17019087"/>
            <a:ext cx="11044033" cy="5632311"/>
          </a:xfrm>
          <a:prstGeom prst="rect">
            <a:avLst/>
          </a:prstGeom>
          <a:noFill/>
        </p:spPr>
        <p:txBody>
          <a:bodyPr wrap="square" rtlCol="0">
            <a:spAutoFit/>
          </a:bodyPr>
          <a:lstStyle/>
          <a:p>
            <a:pPr algn="just"/>
            <a:r>
              <a:rPr lang="en-US" sz="3600" dirty="0">
                <a:latin typeface="Rockwell" panose="02060603020205020403" pitchFamily="18" charset="0"/>
              </a:rPr>
              <a:t>Currently, one of the negative factors affecting information security is the strengthening of information and technical impact on information infrastructures from foreign countries for various purposes. At the same time, there is a growing number of covert attacks aimed at disrupting or completely disrupting critical infrastructure of key government agencies. The safety of the country and society usually depends on the operation of these facilities</a:t>
            </a:r>
            <a:r>
              <a:rPr lang="en-US" sz="3600" dirty="0" smtClean="0">
                <a:latin typeface="Rockwell" panose="02060603020205020403" pitchFamily="18" charset="0"/>
              </a:rPr>
              <a:t>.</a:t>
            </a:r>
            <a:r>
              <a:rPr lang="ru-RU" sz="3600" dirty="0" smtClean="0">
                <a:latin typeface="Rockwell" panose="02060603020205020403" pitchFamily="18" charset="0"/>
              </a:rPr>
              <a:t> </a:t>
            </a:r>
          </a:p>
        </p:txBody>
      </p:sp>
      <p:sp>
        <p:nvSpPr>
          <p:cNvPr id="56" name="Rounded Rectangle 23"/>
          <p:cNvSpPr/>
          <p:nvPr/>
        </p:nvSpPr>
        <p:spPr>
          <a:xfrm>
            <a:off x="1081999" y="15507318"/>
            <a:ext cx="16560000" cy="123517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59" name="Rounded Rectangle 20"/>
          <p:cNvSpPr/>
          <p:nvPr/>
        </p:nvSpPr>
        <p:spPr>
          <a:xfrm>
            <a:off x="18788170" y="27301116"/>
            <a:ext cx="16560000" cy="1235174"/>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60" name="Rectangle 34"/>
          <p:cNvSpPr/>
          <p:nvPr/>
        </p:nvSpPr>
        <p:spPr>
          <a:xfrm>
            <a:off x="25437873" y="27657178"/>
            <a:ext cx="3372205"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Conclusion</a:t>
            </a:r>
            <a:endParaRPr lang="en-US" sz="4117" dirty="0"/>
          </a:p>
        </p:txBody>
      </p:sp>
      <p:pic>
        <p:nvPicPr>
          <p:cNvPr id="5" name="Рисунок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821464" y="9796395"/>
            <a:ext cx="4929687" cy="3697609"/>
          </a:xfrm>
          <a:prstGeom prst="rect">
            <a:avLst/>
          </a:prstGeom>
        </p:spPr>
      </p:pic>
      <p:grpSp>
        <p:nvGrpSpPr>
          <p:cNvPr id="40" name="Группа 39"/>
          <p:cNvGrpSpPr/>
          <p:nvPr/>
        </p:nvGrpSpPr>
        <p:grpSpPr>
          <a:xfrm>
            <a:off x="12212522" y="17313601"/>
            <a:ext cx="5472886" cy="4538025"/>
            <a:chOff x="0" y="0"/>
            <a:chExt cx="4709160" cy="3185160"/>
          </a:xfrm>
        </p:grpSpPr>
        <p:graphicFrame>
          <p:nvGraphicFramePr>
            <p:cNvPr id="45" name="Диаграмма 44"/>
            <p:cNvGraphicFramePr/>
            <p:nvPr/>
          </p:nvGraphicFramePr>
          <p:xfrm>
            <a:off x="68580" y="0"/>
            <a:ext cx="4572000" cy="2743200"/>
          </p:xfrm>
          <a:graphic>
            <a:graphicData uri="http://schemas.openxmlformats.org/drawingml/2006/chart">
              <c:chart xmlns:c="http://schemas.openxmlformats.org/drawingml/2006/chart" xmlns:r="http://schemas.openxmlformats.org/officeDocument/2006/relationships" r:id="rId9"/>
            </a:graphicData>
          </a:graphic>
        </p:graphicFrame>
        <p:sp>
          <p:nvSpPr>
            <p:cNvPr id="47" name="Надпись 1"/>
            <p:cNvSpPr txBox="1"/>
            <p:nvPr/>
          </p:nvSpPr>
          <p:spPr>
            <a:xfrm>
              <a:off x="0" y="2788920"/>
              <a:ext cx="4709160" cy="39624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Figure 1. Threat landscape for industrial automation systems</a:t>
              </a:r>
              <a:endParaRPr lang="en-US" sz="1100">
                <a:effectLst/>
                <a:ea typeface="Calibri" panose="020F0502020204030204" pitchFamily="34" charset="0"/>
                <a:cs typeface="Times New Roman" panose="02020603050405020304" pitchFamily="18" charset="0"/>
              </a:endParaRPr>
            </a:p>
          </p:txBody>
        </p:sp>
      </p:grpSp>
      <p:sp>
        <p:nvSpPr>
          <p:cNvPr id="7" name="TextBox 6"/>
          <p:cNvSpPr txBox="1"/>
          <p:nvPr/>
        </p:nvSpPr>
        <p:spPr>
          <a:xfrm>
            <a:off x="940865" y="22665897"/>
            <a:ext cx="16288588" cy="4801314"/>
          </a:xfrm>
          <a:prstGeom prst="rect">
            <a:avLst/>
          </a:prstGeom>
          <a:noFill/>
        </p:spPr>
        <p:txBody>
          <a:bodyPr wrap="square" rtlCol="0">
            <a:spAutoFit/>
          </a:bodyPr>
          <a:lstStyle/>
          <a:p>
            <a:pPr algn="just"/>
            <a:r>
              <a:rPr lang="en-US" sz="3600" dirty="0">
                <a:latin typeface="Rockwell" panose="02060603020205020403" pitchFamily="18" charset="0"/>
              </a:rPr>
              <a:t>Critical information infrastructures are usually understood as information systems, information and telecommunication networks, automated control systems for important government facilities. The development of intelligent industrial systems has created new safety challenges. The need arose to develop new methods and technologies to ensure the security of the critical information infrastructure of the "smart city</a:t>
            </a:r>
            <a:r>
              <a:rPr lang="en-US" sz="3600" dirty="0" smtClean="0">
                <a:latin typeface="Rockwell" panose="02060603020205020403" pitchFamily="18" charset="0"/>
              </a:rPr>
              <a:t>". </a:t>
            </a:r>
            <a:r>
              <a:rPr lang="en-US" sz="3600" dirty="0">
                <a:latin typeface="Rockwell" panose="02060603020205020403" pitchFamily="18" charset="0"/>
              </a:rPr>
              <a:t>The number of vulnerabilities in software designed for automated process control is constantly increasing (Figure 1</a:t>
            </a:r>
            <a:r>
              <a:rPr lang="en-US" sz="3600" dirty="0" smtClean="0">
                <a:latin typeface="Rockwell" panose="02060603020205020403" pitchFamily="18" charset="0"/>
              </a:rPr>
              <a:t>).</a:t>
            </a:r>
            <a:endParaRPr lang="ru-RU" sz="3600" dirty="0">
              <a:latin typeface="Rockwell" panose="02060603020205020403" pitchFamily="18" charset="0"/>
            </a:endParaRPr>
          </a:p>
          <a:p>
            <a:endParaRPr lang="en-US" dirty="0"/>
          </a:p>
        </p:txBody>
      </p:sp>
      <p:sp>
        <p:nvSpPr>
          <p:cNvPr id="53" name="Rectangle 31"/>
          <p:cNvSpPr/>
          <p:nvPr/>
        </p:nvSpPr>
        <p:spPr>
          <a:xfrm>
            <a:off x="6052728" y="15753554"/>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Introduction</a:t>
            </a:r>
            <a:endParaRPr lang="en-US" sz="4117" dirty="0"/>
          </a:p>
        </p:txBody>
      </p:sp>
      <p:sp>
        <p:nvSpPr>
          <p:cNvPr id="10" name="TextBox 9"/>
          <p:cNvSpPr txBox="1"/>
          <p:nvPr/>
        </p:nvSpPr>
        <p:spPr>
          <a:xfrm>
            <a:off x="1578007" y="41241297"/>
            <a:ext cx="15651446" cy="5632311"/>
          </a:xfrm>
          <a:prstGeom prst="rect">
            <a:avLst/>
          </a:prstGeom>
          <a:noFill/>
        </p:spPr>
        <p:txBody>
          <a:bodyPr wrap="square" rtlCol="0">
            <a:spAutoFit/>
          </a:bodyPr>
          <a:lstStyle/>
          <a:p>
            <a:pPr algn="just"/>
            <a:r>
              <a:rPr lang="en-US" sz="3600" dirty="0">
                <a:latin typeface="Rockwell" pitchFamily="18" charset="0"/>
                <a:cs typeface="Times New Roman" pitchFamily="18" charset="0"/>
              </a:rPr>
              <a:t>For cybersecurity, there are various modern technologies in the form of scanners, intrusion prevention systems (IPS), intrusion detection systems (IDS), network </a:t>
            </a:r>
            <a:r>
              <a:rPr lang="en-US" sz="3600" dirty="0" smtClean="0">
                <a:latin typeface="Rockwell" pitchFamily="18" charset="0"/>
                <a:cs typeface="Times New Roman" pitchFamily="18" charset="0"/>
              </a:rPr>
              <a:t>application </a:t>
            </a:r>
            <a:r>
              <a:rPr lang="en-US" sz="3600" dirty="0">
                <a:latin typeface="Rockwell" pitchFamily="18" charset="0"/>
                <a:cs typeface="Times New Roman" pitchFamily="18" charset="0"/>
              </a:rPr>
              <a:t>firewall</a:t>
            </a:r>
            <a:r>
              <a:rPr lang="en-US" sz="3600" dirty="0" smtClean="0">
                <a:latin typeface="Rockwell" pitchFamily="18" charset="0"/>
                <a:cs typeface="Times New Roman" pitchFamily="18" charset="0"/>
              </a:rPr>
              <a:t>.</a:t>
            </a:r>
            <a:endParaRPr lang="ru-RU" sz="3600" dirty="0" smtClean="0">
              <a:latin typeface="Rockwell" pitchFamily="18" charset="0"/>
              <a:cs typeface="Times New Roman" pitchFamily="18" charset="0"/>
            </a:endParaRPr>
          </a:p>
          <a:p>
            <a:pPr algn="just"/>
            <a:r>
              <a:rPr lang="en-US" sz="3600" dirty="0">
                <a:latin typeface="Rockwell" pitchFamily="18" charset="0"/>
                <a:cs typeface="Times New Roman" pitchFamily="18" charset="0"/>
              </a:rPr>
              <a:t>The mechanism of static analysis (Static Application Security Testing, SAST - static testing of application security), produced on the source code of the analyzed program and implemented without its actual execution</a:t>
            </a:r>
            <a:r>
              <a:rPr lang="en-US" sz="3600" dirty="0" smtClean="0">
                <a:latin typeface="Rockwell" pitchFamily="18" charset="0"/>
                <a:cs typeface="Times New Roman" pitchFamily="18" charset="0"/>
              </a:rPr>
              <a:t>.</a:t>
            </a:r>
            <a:endParaRPr lang="ru-RU" sz="3600" dirty="0" smtClean="0">
              <a:latin typeface="Rockwell" pitchFamily="18" charset="0"/>
              <a:cs typeface="Times New Roman" pitchFamily="18" charset="0"/>
            </a:endParaRPr>
          </a:p>
          <a:p>
            <a:pPr algn="just"/>
            <a:r>
              <a:rPr lang="en-US" sz="3600" dirty="0">
                <a:latin typeface="Rockwell" pitchFamily="18" charset="0"/>
                <a:cs typeface="Times New Roman" pitchFamily="18" charset="0"/>
              </a:rPr>
              <a:t>Dynamic Application Security Testing (DAST), which requires an application security analysis to be performed without access to the source code and runtime of the application backend. Dynamic analysis is based on the launch of the investigated product for execution.</a:t>
            </a:r>
          </a:p>
        </p:txBody>
      </p:sp>
      <p:pic>
        <p:nvPicPr>
          <p:cNvPr id="11" name="Picture 2" descr="Static Code Analysis | Code Quality Tools | Perforc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29200" y="9796395"/>
            <a:ext cx="4716176" cy="31441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ynamic Code Analysis: A Primer - Security Boulevard"/>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75806" y="13284384"/>
            <a:ext cx="4821564" cy="33196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8485123" y="18504208"/>
            <a:ext cx="16408005" cy="2862322"/>
          </a:xfrm>
          <a:prstGeom prst="rect">
            <a:avLst/>
          </a:prstGeom>
          <a:noFill/>
        </p:spPr>
        <p:txBody>
          <a:bodyPr wrap="square" rtlCol="0">
            <a:spAutoFit/>
          </a:bodyPr>
          <a:lstStyle/>
          <a:p>
            <a:pPr algn="just"/>
            <a:r>
              <a:rPr lang="en-US" sz="3600" dirty="0">
                <a:latin typeface="Rockwell" panose="02060603020205020403" pitchFamily="18" charset="0"/>
              </a:rPr>
              <a:t>Vulnerability patterns based solely on human experts are time consuming and error prone, which has motivated the use of machine learning to discover vulnerabilities. Recent research shows that it is possible to use deep learning to automatically detect vulnerabilities to relieve human experts from the need to define rules or patterns for vulnerabilities.</a:t>
            </a:r>
          </a:p>
        </p:txBody>
      </p:sp>
      <p:sp>
        <p:nvSpPr>
          <p:cNvPr id="15" name="TextBox 14"/>
          <p:cNvSpPr txBox="1"/>
          <p:nvPr/>
        </p:nvSpPr>
        <p:spPr>
          <a:xfrm>
            <a:off x="18757375" y="21742181"/>
            <a:ext cx="16344939" cy="5078313"/>
          </a:xfrm>
          <a:prstGeom prst="rect">
            <a:avLst/>
          </a:prstGeom>
          <a:noFill/>
        </p:spPr>
        <p:txBody>
          <a:bodyPr wrap="square" rtlCol="0">
            <a:spAutoFit/>
          </a:bodyPr>
          <a:lstStyle/>
          <a:p>
            <a:pPr algn="just"/>
            <a:r>
              <a:rPr lang="en-US" sz="3600" dirty="0">
                <a:latin typeface="Rockwell" panose="02060603020205020403" pitchFamily="18" charset="0"/>
              </a:rPr>
              <a:t>The application of the above measures increases the cost of the software product, increases the financial and time costs of the organization. Therefore, when choosing tools and methods for protecting and searching for vulnerabilities, it is necessary to find ways to reduce costs using modern decision-making methods. One of these areas is the use of fuzzy logic in solving problems of assessing the level of information security of the software being created. This allows you to efficiently, quickly and conveniently process large amounts of data obtained using the expert assessment method.</a:t>
            </a:r>
            <a:endParaRPr lang="en-US" dirty="0"/>
          </a:p>
        </p:txBody>
      </p:sp>
    </p:spTree>
    <p:extLst>
      <p:ext uri="{BB962C8B-B14F-4D97-AF65-F5344CB8AC3E}">
        <p14:creationId xmlns:p14="http://schemas.microsoft.com/office/powerpoint/2010/main" val="1333241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1916</TotalTime>
  <Words>990</Words>
  <Application>Microsoft Office PowerPoint</Application>
  <PresentationFormat>Произвольный</PresentationFormat>
  <Paragraphs>47</Paragraphs>
  <Slides>1</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vt:i4>
      </vt:variant>
    </vt:vector>
  </HeadingPairs>
  <TitlesOfParts>
    <vt:vector size="10" baseType="lpstr">
      <vt:lpstr>SimSun</vt:lpstr>
      <vt:lpstr>Arial</vt:lpstr>
      <vt:lpstr>Arial Black</vt:lpstr>
      <vt:lpstr>Calibri</vt:lpstr>
      <vt:lpstr>Calibri Light</vt:lpstr>
      <vt:lpstr>Rockwell</vt:lpstr>
      <vt:lpstr>Times New Roman</vt:lpstr>
      <vt:lpstr>Wingdings</vt:lpstr>
      <vt:lpstr>Office Theme</vt:lpstr>
      <vt:lpstr>Презентация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user</cp:lastModifiedBy>
  <cp:revision>269</cp:revision>
  <cp:lastPrinted>2021-10-06T08:14:14Z</cp:lastPrinted>
  <dcterms:created xsi:type="dcterms:W3CDTF">2021-09-17T10:13:40Z</dcterms:created>
  <dcterms:modified xsi:type="dcterms:W3CDTF">2021-10-18T09:04:43Z</dcterms:modified>
</cp:coreProperties>
</file>