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5999738"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1">
          <p15:clr>
            <a:srgbClr val="A4A3A4"/>
          </p15:clr>
        </p15:guide>
        <p15:guide id="2" pos="11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6" autoAdjust="0"/>
  </p:normalViewPr>
  <p:slideViewPr>
    <p:cSldViewPr snapToGrid="0">
      <p:cViewPr>
        <p:scale>
          <a:sx n="30" d="100"/>
          <a:sy n="30" d="100"/>
        </p:scale>
        <p:origin x="708" y="-1326"/>
      </p:cViewPr>
      <p:guideLst>
        <p:guide orient="horz" pos="16101"/>
        <p:guide pos="11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7002AA24-4227-4643-8EFD-38232ACC4629}" type="datetimeFigureOut">
              <a:rPr lang="en-US" smtClean="0"/>
              <a:pPr/>
              <a:t>10/21/2021</a:t>
            </a:fld>
            <a:endParaRPr lang="en-US"/>
          </a:p>
        </p:txBody>
      </p:sp>
      <p:sp>
        <p:nvSpPr>
          <p:cNvPr id="4" name="Slide Image Placeholder 3"/>
          <p:cNvSpPr>
            <a:spLocks noGrp="1" noRot="1" noChangeAspect="1"/>
          </p:cNvSpPr>
          <p:nvPr>
            <p:ph type="sldImg" idx="2"/>
          </p:nvPr>
        </p:nvSpPr>
        <p:spPr>
          <a:xfrm>
            <a:off x="2343150" y="1143000"/>
            <a:ext cx="2171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937F-9CFA-4295-88E4-8C5AA33FB4CB}" type="slidenum">
              <a:rPr lang="en-US" smtClean="0"/>
              <a:pPr/>
              <a:t>‹#›</a:t>
            </a:fld>
            <a:endParaRPr lang="en-US"/>
          </a:p>
        </p:txBody>
      </p:sp>
    </p:spTree>
    <p:extLst>
      <p:ext uri="{BB962C8B-B14F-4D97-AF65-F5344CB8AC3E}">
        <p14:creationId xmlns:p14="http://schemas.microsoft.com/office/powerpoint/2010/main" val="3436734823"/>
      </p:ext>
    </p:extLst>
  </p:cSld>
  <p:clrMap bg1="lt1" tx1="dk1" bg2="lt2" tx2="dk2" accent1="accent1" accent2="accent2" accent3="accent3" accent4="accent4" accent5="accent5" accent6="accent6" hlink="hlink" folHlink="folHlink"/>
  <p:notesStyle>
    <a:lvl1pPr marL="0" algn="l" defTabSz="1080942" rtl="0" eaLnBrk="1" latinLnBrk="0" hangingPunct="1">
      <a:defRPr sz="1419" kern="1200">
        <a:solidFill>
          <a:schemeClr val="tx1"/>
        </a:solidFill>
        <a:latin typeface="+mn-lt"/>
        <a:ea typeface="+mn-ea"/>
        <a:cs typeface="+mn-cs"/>
      </a:defRPr>
    </a:lvl1pPr>
    <a:lvl2pPr marL="540471" algn="l" defTabSz="1080942" rtl="0" eaLnBrk="1" latinLnBrk="0" hangingPunct="1">
      <a:defRPr sz="1419" kern="1200">
        <a:solidFill>
          <a:schemeClr val="tx1"/>
        </a:solidFill>
        <a:latin typeface="+mn-lt"/>
        <a:ea typeface="+mn-ea"/>
        <a:cs typeface="+mn-cs"/>
      </a:defRPr>
    </a:lvl2pPr>
    <a:lvl3pPr marL="1080942" algn="l" defTabSz="1080942" rtl="0" eaLnBrk="1" latinLnBrk="0" hangingPunct="1">
      <a:defRPr sz="1419" kern="1200">
        <a:solidFill>
          <a:schemeClr val="tx1"/>
        </a:solidFill>
        <a:latin typeface="+mn-lt"/>
        <a:ea typeface="+mn-ea"/>
        <a:cs typeface="+mn-cs"/>
      </a:defRPr>
    </a:lvl3pPr>
    <a:lvl4pPr marL="1621415" algn="l" defTabSz="1080942" rtl="0" eaLnBrk="1" latinLnBrk="0" hangingPunct="1">
      <a:defRPr sz="1419" kern="1200">
        <a:solidFill>
          <a:schemeClr val="tx1"/>
        </a:solidFill>
        <a:latin typeface="+mn-lt"/>
        <a:ea typeface="+mn-ea"/>
        <a:cs typeface="+mn-cs"/>
      </a:defRPr>
    </a:lvl4pPr>
    <a:lvl5pPr marL="2161886" algn="l" defTabSz="1080942" rtl="0" eaLnBrk="1" latinLnBrk="0" hangingPunct="1">
      <a:defRPr sz="1419" kern="1200">
        <a:solidFill>
          <a:schemeClr val="tx1"/>
        </a:solidFill>
        <a:latin typeface="+mn-lt"/>
        <a:ea typeface="+mn-ea"/>
        <a:cs typeface="+mn-cs"/>
      </a:defRPr>
    </a:lvl5pPr>
    <a:lvl6pPr marL="2702357" algn="l" defTabSz="1080942" rtl="0" eaLnBrk="1" latinLnBrk="0" hangingPunct="1">
      <a:defRPr sz="1419" kern="1200">
        <a:solidFill>
          <a:schemeClr val="tx1"/>
        </a:solidFill>
        <a:latin typeface="+mn-lt"/>
        <a:ea typeface="+mn-ea"/>
        <a:cs typeface="+mn-cs"/>
      </a:defRPr>
    </a:lvl6pPr>
    <a:lvl7pPr marL="3242829" algn="l" defTabSz="1080942" rtl="0" eaLnBrk="1" latinLnBrk="0" hangingPunct="1">
      <a:defRPr sz="1419" kern="1200">
        <a:solidFill>
          <a:schemeClr val="tx1"/>
        </a:solidFill>
        <a:latin typeface="+mn-lt"/>
        <a:ea typeface="+mn-ea"/>
        <a:cs typeface="+mn-cs"/>
      </a:defRPr>
    </a:lvl7pPr>
    <a:lvl8pPr marL="3783301" algn="l" defTabSz="1080942" rtl="0" eaLnBrk="1" latinLnBrk="0" hangingPunct="1">
      <a:defRPr sz="1419" kern="1200">
        <a:solidFill>
          <a:schemeClr val="tx1"/>
        </a:solidFill>
        <a:latin typeface="+mn-lt"/>
        <a:ea typeface="+mn-ea"/>
        <a:cs typeface="+mn-cs"/>
      </a:defRPr>
    </a:lvl8pPr>
    <a:lvl9pPr marL="4323772" algn="l" defTabSz="1080942" rtl="0" eaLnBrk="1" latinLnBrk="0" hangingPunct="1">
      <a:defRPr sz="14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1143000"/>
            <a:ext cx="2171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6937F-9CFA-4295-88E4-8C5AA33FB4CB}" type="slidenum">
              <a:rPr lang="en-US" smtClean="0"/>
              <a:pPr/>
              <a:t>1</a:t>
            </a:fld>
            <a:endParaRPr lang="en-US"/>
          </a:p>
        </p:txBody>
      </p:sp>
    </p:spTree>
    <p:extLst>
      <p:ext uri="{BB962C8B-B14F-4D97-AF65-F5344CB8AC3E}">
        <p14:creationId xmlns:p14="http://schemas.microsoft.com/office/powerpoint/2010/main" val="213266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5" y="8366292"/>
            <a:ext cx="30599777" cy="17797565"/>
          </a:xfrm>
        </p:spPr>
        <p:txBody>
          <a:bodyPr anchor="b"/>
          <a:lstStyle>
            <a:lvl1pPr algn="ctr">
              <a:defRPr sz="23620"/>
            </a:lvl1pPr>
          </a:lstStyle>
          <a:p>
            <a:r>
              <a:rPr lang="en-US"/>
              <a:t>Click to edit Master title style</a:t>
            </a:r>
            <a:endParaRPr lang="en-US" dirty="0"/>
          </a:p>
        </p:txBody>
      </p:sp>
      <p:sp>
        <p:nvSpPr>
          <p:cNvPr id="3" name="Subtitle 2"/>
          <p:cNvSpPr>
            <a:spLocks noGrp="1"/>
          </p:cNvSpPr>
          <p:nvPr>
            <p:ph type="subTitle" idx="1"/>
          </p:nvPr>
        </p:nvSpPr>
        <p:spPr>
          <a:xfrm>
            <a:off x="4499967" y="26850193"/>
            <a:ext cx="26999804" cy="12342326"/>
          </a:xfrm>
        </p:spPr>
        <p:txBody>
          <a:bodyPr/>
          <a:lstStyle>
            <a:lvl1pPr marL="0" indent="0" algn="ctr">
              <a:buNone/>
              <a:defRPr sz="9449"/>
            </a:lvl1pPr>
            <a:lvl2pPr marL="1799866" indent="0" algn="ctr">
              <a:buNone/>
              <a:defRPr sz="7874"/>
            </a:lvl2pPr>
            <a:lvl3pPr marL="3599733" indent="0" algn="ctr">
              <a:buNone/>
              <a:defRPr sz="7087"/>
            </a:lvl3pPr>
            <a:lvl4pPr marL="5399599" indent="0" algn="ctr">
              <a:buNone/>
              <a:defRPr sz="6299"/>
            </a:lvl4pPr>
            <a:lvl5pPr marL="7199468" indent="0" algn="ctr">
              <a:buNone/>
              <a:defRPr sz="6299"/>
            </a:lvl5pPr>
            <a:lvl6pPr marL="8999334" indent="0" algn="ctr">
              <a:buNone/>
              <a:defRPr sz="6299"/>
            </a:lvl6pPr>
            <a:lvl7pPr marL="10799200" indent="0" algn="ctr">
              <a:buNone/>
              <a:defRPr sz="6299"/>
            </a:lvl7pPr>
            <a:lvl8pPr marL="12599068" indent="0" algn="ctr">
              <a:buNone/>
              <a:defRPr sz="6299"/>
            </a:lvl8pPr>
            <a:lvl9pPr marL="14398934" indent="0" algn="ctr">
              <a:buNone/>
              <a:defRPr sz="62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21458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339527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1712"/>
            <a:ext cx="7762444" cy="433224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74984" y="2721712"/>
            <a:ext cx="22837334" cy="433224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1919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232625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44689"/>
            <a:ext cx="31049774" cy="21264779"/>
          </a:xfrm>
        </p:spPr>
        <p:txBody>
          <a:bodyPr anchor="b"/>
          <a:lstStyle>
            <a:lvl1pPr>
              <a:defRPr sz="23620"/>
            </a:lvl1pPr>
          </a:lstStyle>
          <a:p>
            <a:r>
              <a:rPr lang="en-US"/>
              <a:t>Click to edit Master title style</a:t>
            </a:r>
            <a:endParaRPr lang="en-US" dirty="0"/>
          </a:p>
        </p:txBody>
      </p:sp>
      <p:sp>
        <p:nvSpPr>
          <p:cNvPr id="3" name="Text Placeholder 2"/>
          <p:cNvSpPr>
            <a:spLocks noGrp="1"/>
          </p:cNvSpPr>
          <p:nvPr>
            <p:ph type="body" idx="1"/>
          </p:nvPr>
        </p:nvSpPr>
        <p:spPr>
          <a:xfrm>
            <a:off x="2456234" y="34210643"/>
            <a:ext cx="31049774" cy="11182643"/>
          </a:xfrm>
        </p:spPr>
        <p:txBody>
          <a:bodyPr/>
          <a:lstStyle>
            <a:lvl1pPr marL="0" indent="0">
              <a:buNone/>
              <a:defRPr sz="9449">
                <a:solidFill>
                  <a:schemeClr val="tx1"/>
                </a:solidFill>
              </a:defRPr>
            </a:lvl1pPr>
            <a:lvl2pPr marL="1799866" indent="0">
              <a:buNone/>
              <a:defRPr sz="7874">
                <a:solidFill>
                  <a:schemeClr val="tx1">
                    <a:tint val="75000"/>
                  </a:schemeClr>
                </a:solidFill>
              </a:defRPr>
            </a:lvl2pPr>
            <a:lvl3pPr marL="3599733" indent="0">
              <a:buNone/>
              <a:defRPr sz="7087">
                <a:solidFill>
                  <a:schemeClr val="tx1">
                    <a:tint val="75000"/>
                  </a:schemeClr>
                </a:solidFill>
              </a:defRPr>
            </a:lvl3pPr>
            <a:lvl4pPr marL="5399599" indent="0">
              <a:buNone/>
              <a:defRPr sz="6299">
                <a:solidFill>
                  <a:schemeClr val="tx1">
                    <a:tint val="75000"/>
                  </a:schemeClr>
                </a:solidFill>
              </a:defRPr>
            </a:lvl4pPr>
            <a:lvl5pPr marL="7199468" indent="0">
              <a:buNone/>
              <a:defRPr sz="6299">
                <a:solidFill>
                  <a:schemeClr val="tx1">
                    <a:tint val="75000"/>
                  </a:schemeClr>
                </a:solidFill>
              </a:defRPr>
            </a:lvl5pPr>
            <a:lvl6pPr marL="8999334" indent="0">
              <a:buNone/>
              <a:defRPr sz="6299">
                <a:solidFill>
                  <a:schemeClr val="tx1">
                    <a:tint val="75000"/>
                  </a:schemeClr>
                </a:solidFill>
              </a:defRPr>
            </a:lvl6pPr>
            <a:lvl7pPr marL="10799200" indent="0">
              <a:buNone/>
              <a:defRPr sz="6299">
                <a:solidFill>
                  <a:schemeClr val="tx1">
                    <a:tint val="75000"/>
                  </a:schemeClr>
                </a:solidFill>
              </a:defRPr>
            </a:lvl7pPr>
            <a:lvl8pPr marL="12599068" indent="0">
              <a:buNone/>
              <a:defRPr sz="6299">
                <a:solidFill>
                  <a:schemeClr val="tx1">
                    <a:tint val="75000"/>
                  </a:schemeClr>
                </a:solidFill>
              </a:defRPr>
            </a:lvl8pPr>
            <a:lvl9pPr marL="14398934" indent="0">
              <a:buNone/>
              <a:defRPr sz="62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3943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74986" y="13608517"/>
            <a:ext cx="15299889" cy="32435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224871" y="13608517"/>
            <a:ext cx="15299889" cy="32435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44108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1722"/>
            <a:ext cx="31049774" cy="98809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479675" y="12531672"/>
            <a:ext cx="15229574"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a:t>Edit Master text styles</a:t>
            </a:r>
          </a:p>
        </p:txBody>
      </p:sp>
      <p:sp>
        <p:nvSpPr>
          <p:cNvPr id="4" name="Content Placeholder 3"/>
          <p:cNvSpPr>
            <a:spLocks noGrp="1"/>
          </p:cNvSpPr>
          <p:nvPr>
            <p:ph sz="half" idx="2"/>
          </p:nvPr>
        </p:nvSpPr>
        <p:spPr>
          <a:xfrm>
            <a:off x="2479675" y="18673254"/>
            <a:ext cx="15229574" cy="27465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224869" y="12531672"/>
            <a:ext cx="15304578"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a:t>Edit Master text styles</a:t>
            </a:r>
          </a:p>
        </p:txBody>
      </p:sp>
      <p:sp>
        <p:nvSpPr>
          <p:cNvPr id="6" name="Content Placeholder 5"/>
          <p:cNvSpPr>
            <a:spLocks noGrp="1"/>
          </p:cNvSpPr>
          <p:nvPr>
            <p:ph sz="quarter" idx="4"/>
          </p:nvPr>
        </p:nvSpPr>
        <p:spPr>
          <a:xfrm>
            <a:off x="18224869" y="18673254"/>
            <a:ext cx="15304578" cy="274655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846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9102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6709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a:t>Click to edit Master title style</a:t>
            </a:r>
            <a:endParaRPr lang="en-US" dirty="0"/>
          </a:p>
        </p:txBody>
      </p:sp>
      <p:sp>
        <p:nvSpPr>
          <p:cNvPr id="3" name="Content Placeholder 2"/>
          <p:cNvSpPr>
            <a:spLocks noGrp="1"/>
          </p:cNvSpPr>
          <p:nvPr>
            <p:ph idx="1"/>
          </p:nvPr>
        </p:nvSpPr>
        <p:spPr>
          <a:xfrm>
            <a:off x="15304582" y="7360446"/>
            <a:ext cx="18224867" cy="36328810"/>
          </a:xfrm>
        </p:spPr>
        <p:txBody>
          <a:bodyPr/>
          <a:lstStyle>
            <a:lvl1pPr>
              <a:defRPr sz="12597"/>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16711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a:t>Click to edit Master title style</a:t>
            </a:r>
            <a:endParaRPr lang="en-US" dirty="0"/>
          </a:p>
        </p:txBody>
      </p:sp>
      <p:sp>
        <p:nvSpPr>
          <p:cNvPr id="3" name="Picture Placeholder 2"/>
          <p:cNvSpPr>
            <a:spLocks noGrp="1" noChangeAspect="1"/>
          </p:cNvSpPr>
          <p:nvPr>
            <p:ph type="pic" idx="1"/>
          </p:nvPr>
        </p:nvSpPr>
        <p:spPr>
          <a:xfrm>
            <a:off x="15304582" y="7360446"/>
            <a:ext cx="18224867" cy="36328810"/>
          </a:xfrm>
        </p:spPr>
        <p:txBody>
          <a:bodyPr anchor="t"/>
          <a:lstStyle>
            <a:lvl1pPr marL="0" indent="0">
              <a:buNone/>
              <a:defRPr sz="12597"/>
            </a:lvl1pPr>
            <a:lvl2pPr marL="1799866" indent="0">
              <a:buNone/>
              <a:defRPr sz="11024"/>
            </a:lvl2pPr>
            <a:lvl3pPr marL="3599733" indent="0">
              <a:buNone/>
              <a:defRPr sz="9449"/>
            </a:lvl3pPr>
            <a:lvl4pPr marL="5399599" indent="0">
              <a:buNone/>
              <a:defRPr sz="7874"/>
            </a:lvl4pPr>
            <a:lvl5pPr marL="7199468" indent="0">
              <a:buNone/>
              <a:defRPr sz="7874"/>
            </a:lvl5pPr>
            <a:lvl6pPr marL="8999334" indent="0">
              <a:buNone/>
              <a:defRPr sz="7874"/>
            </a:lvl6pPr>
            <a:lvl7pPr marL="10799200" indent="0">
              <a:buNone/>
              <a:defRPr sz="7874"/>
            </a:lvl7pPr>
            <a:lvl8pPr marL="12599068" indent="0">
              <a:buNone/>
              <a:defRPr sz="7874"/>
            </a:lvl8pPr>
            <a:lvl9pPr marL="14398934" indent="0">
              <a:buNone/>
              <a:defRPr sz="7874"/>
            </a:lvl9pPr>
          </a:lstStyle>
          <a:p>
            <a:r>
              <a:rPr lang="en-US"/>
              <a:t>Click icon to add picture</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pPr/>
              <a:t>‹#›</a:t>
            </a:fld>
            <a:endParaRPr lang="en-US"/>
          </a:p>
        </p:txBody>
      </p:sp>
    </p:spTree>
    <p:extLst>
      <p:ext uri="{BB962C8B-B14F-4D97-AF65-F5344CB8AC3E}">
        <p14:creationId xmlns:p14="http://schemas.microsoft.com/office/powerpoint/2010/main" val="299752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1722"/>
            <a:ext cx="31049774" cy="9880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74982" y="13608517"/>
            <a:ext cx="31049774" cy="324355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74985" y="47381306"/>
            <a:ext cx="8099941" cy="2721704"/>
          </a:xfrm>
          <a:prstGeom prst="rect">
            <a:avLst/>
          </a:prstGeom>
        </p:spPr>
        <p:txBody>
          <a:bodyPr vert="horz" lIns="91440" tIns="45720" rIns="91440" bIns="45720" rtlCol="0" anchor="ctr"/>
          <a:lstStyle>
            <a:lvl1pPr algn="l">
              <a:defRPr sz="4724">
                <a:solidFill>
                  <a:schemeClr val="tx1">
                    <a:tint val="75000"/>
                  </a:schemeClr>
                </a:solidFill>
              </a:defRPr>
            </a:lvl1pPr>
          </a:lstStyle>
          <a:p>
            <a:fld id="{4D322ECA-011F-4E4F-A40A-145F7D47DF85}" type="datetimeFigureOut">
              <a:rPr lang="en-US" smtClean="0"/>
              <a:pPr/>
              <a:t>10/21/2021</a:t>
            </a:fld>
            <a:endParaRPr lang="en-US"/>
          </a:p>
        </p:txBody>
      </p:sp>
      <p:sp>
        <p:nvSpPr>
          <p:cNvPr id="5" name="Footer Placeholder 4"/>
          <p:cNvSpPr>
            <a:spLocks noGrp="1"/>
          </p:cNvSpPr>
          <p:nvPr>
            <p:ph type="ftr" sz="quarter" idx="3"/>
          </p:nvPr>
        </p:nvSpPr>
        <p:spPr>
          <a:xfrm>
            <a:off x="11924913" y="47381306"/>
            <a:ext cx="12149912" cy="2721704"/>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7" y="47381306"/>
            <a:ext cx="8099941" cy="2721704"/>
          </a:xfrm>
          <a:prstGeom prst="rect">
            <a:avLst/>
          </a:prstGeom>
        </p:spPr>
        <p:txBody>
          <a:bodyPr vert="horz" lIns="91440" tIns="45720" rIns="91440" bIns="45720" rtlCol="0" anchor="ctr"/>
          <a:lstStyle>
            <a:lvl1pPr algn="r">
              <a:defRPr sz="4724">
                <a:solidFill>
                  <a:schemeClr val="tx1">
                    <a:tint val="75000"/>
                  </a:schemeClr>
                </a:solidFill>
              </a:defRPr>
            </a:lvl1pPr>
          </a:lstStyle>
          <a:p>
            <a:fld id="{7F740AF5-F4BD-4E04-8FA9-A7767FE3CF70}" type="slidenum">
              <a:rPr lang="en-US" smtClean="0"/>
              <a:pPr/>
              <a:t>‹#›</a:t>
            </a:fld>
            <a:endParaRPr lang="en-US"/>
          </a:p>
        </p:txBody>
      </p:sp>
    </p:spTree>
    <p:extLst>
      <p:ext uri="{BB962C8B-B14F-4D97-AF65-F5344CB8AC3E}">
        <p14:creationId xmlns:p14="http://schemas.microsoft.com/office/powerpoint/2010/main" val="3816485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59973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32" indent="-899932" algn="l" defTabSz="359973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801" indent="-899932" algn="l" defTabSz="359973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667" indent="-899932" algn="l" defTabSz="359973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534"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4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2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135"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0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88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733" rtl="0" eaLnBrk="1" latinLnBrk="0" hangingPunct="1">
        <a:defRPr sz="7087" kern="1200">
          <a:solidFill>
            <a:schemeClr val="tx1"/>
          </a:solidFill>
          <a:latin typeface="+mn-lt"/>
          <a:ea typeface="+mn-ea"/>
          <a:cs typeface="+mn-cs"/>
        </a:defRPr>
      </a:lvl1pPr>
      <a:lvl2pPr marL="1799866" algn="l" defTabSz="3599733" rtl="0" eaLnBrk="1" latinLnBrk="0" hangingPunct="1">
        <a:defRPr sz="7087" kern="1200">
          <a:solidFill>
            <a:schemeClr val="tx1"/>
          </a:solidFill>
          <a:latin typeface="+mn-lt"/>
          <a:ea typeface="+mn-ea"/>
          <a:cs typeface="+mn-cs"/>
        </a:defRPr>
      </a:lvl2pPr>
      <a:lvl3pPr marL="3599733" algn="l" defTabSz="3599733" rtl="0" eaLnBrk="1" latinLnBrk="0" hangingPunct="1">
        <a:defRPr sz="7087" kern="1200">
          <a:solidFill>
            <a:schemeClr val="tx1"/>
          </a:solidFill>
          <a:latin typeface="+mn-lt"/>
          <a:ea typeface="+mn-ea"/>
          <a:cs typeface="+mn-cs"/>
        </a:defRPr>
      </a:lvl3pPr>
      <a:lvl4pPr marL="5399599" algn="l" defTabSz="3599733" rtl="0" eaLnBrk="1" latinLnBrk="0" hangingPunct="1">
        <a:defRPr sz="7087" kern="1200">
          <a:solidFill>
            <a:schemeClr val="tx1"/>
          </a:solidFill>
          <a:latin typeface="+mn-lt"/>
          <a:ea typeface="+mn-ea"/>
          <a:cs typeface="+mn-cs"/>
        </a:defRPr>
      </a:lvl4pPr>
      <a:lvl5pPr marL="7199468" algn="l" defTabSz="3599733" rtl="0" eaLnBrk="1" latinLnBrk="0" hangingPunct="1">
        <a:defRPr sz="7087" kern="1200">
          <a:solidFill>
            <a:schemeClr val="tx1"/>
          </a:solidFill>
          <a:latin typeface="+mn-lt"/>
          <a:ea typeface="+mn-ea"/>
          <a:cs typeface="+mn-cs"/>
        </a:defRPr>
      </a:lvl5pPr>
      <a:lvl6pPr marL="8999334" algn="l" defTabSz="3599733" rtl="0" eaLnBrk="1" latinLnBrk="0" hangingPunct="1">
        <a:defRPr sz="7087" kern="1200">
          <a:solidFill>
            <a:schemeClr val="tx1"/>
          </a:solidFill>
          <a:latin typeface="+mn-lt"/>
          <a:ea typeface="+mn-ea"/>
          <a:cs typeface="+mn-cs"/>
        </a:defRPr>
      </a:lvl6pPr>
      <a:lvl7pPr marL="10799200" algn="l" defTabSz="3599733" rtl="0" eaLnBrk="1" latinLnBrk="0" hangingPunct="1">
        <a:defRPr sz="7087" kern="1200">
          <a:solidFill>
            <a:schemeClr val="tx1"/>
          </a:solidFill>
          <a:latin typeface="+mn-lt"/>
          <a:ea typeface="+mn-ea"/>
          <a:cs typeface="+mn-cs"/>
        </a:defRPr>
      </a:lvl7pPr>
      <a:lvl8pPr marL="12599068" algn="l" defTabSz="3599733" rtl="0" eaLnBrk="1" latinLnBrk="0" hangingPunct="1">
        <a:defRPr sz="7087" kern="1200">
          <a:solidFill>
            <a:schemeClr val="tx1"/>
          </a:solidFill>
          <a:latin typeface="+mn-lt"/>
          <a:ea typeface="+mn-ea"/>
          <a:cs typeface="+mn-cs"/>
        </a:defRPr>
      </a:lvl8pPr>
      <a:lvl9pPr marL="14398934" algn="l" defTabSz="359973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52500" y="8086644"/>
            <a:ext cx="16560000" cy="1235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5" name="Rounded Rectangle 24"/>
          <p:cNvSpPr/>
          <p:nvPr/>
        </p:nvSpPr>
        <p:spPr>
          <a:xfrm>
            <a:off x="18737370" y="34071997"/>
            <a:ext cx="16560000" cy="12351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6" name="Rounded Rectangle 25"/>
          <p:cNvSpPr/>
          <p:nvPr/>
        </p:nvSpPr>
        <p:spPr>
          <a:xfrm>
            <a:off x="1043205" y="38555370"/>
            <a:ext cx="16560000" cy="163944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7" name="Rounded Rectangle 26"/>
          <p:cNvSpPr/>
          <p:nvPr/>
        </p:nvSpPr>
        <p:spPr>
          <a:xfrm>
            <a:off x="1005762" y="28618644"/>
            <a:ext cx="16560000" cy="12351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Rectangle 1"/>
          <p:cNvSpPr/>
          <p:nvPr/>
        </p:nvSpPr>
        <p:spPr>
          <a:xfrm>
            <a:off x="0" y="0"/>
            <a:ext cx="35999738" cy="7713609"/>
          </a:xfrm>
          <a:prstGeom prst="rect">
            <a:avLst/>
          </a:prstGeom>
          <a:solidFill>
            <a:schemeClr val="accent1">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160">
              <a:solidFill>
                <a:srgbClr val="0070C0"/>
              </a:solidFill>
            </a:endParaRPr>
          </a:p>
        </p:txBody>
      </p:sp>
      <p:sp>
        <p:nvSpPr>
          <p:cNvPr id="4" name="Rectangle 3"/>
          <p:cNvSpPr/>
          <p:nvPr/>
        </p:nvSpPr>
        <p:spPr>
          <a:xfrm>
            <a:off x="1851803" y="744845"/>
            <a:ext cx="32199284" cy="2554545"/>
          </a:xfrm>
          <a:prstGeom prst="rect">
            <a:avLst/>
          </a:prstGeom>
        </p:spPr>
        <p:txBody>
          <a:bodyPr wrap="square">
            <a:spAutoFit/>
          </a:bodyPr>
          <a:lstStyle/>
          <a:p>
            <a:pPr algn="ctr"/>
            <a:r>
              <a:rPr lang="en-US" sz="8000" b="1" dirty="0">
                <a:solidFill>
                  <a:schemeClr val="accent5">
                    <a:lumMod val="50000"/>
                  </a:schemeClr>
                </a:solidFill>
                <a:latin typeface="Rockwell" panose="02060603020205020403" pitchFamily="18" charset="0"/>
                <a:ea typeface="SimSun" panose="02010600030101010101" pitchFamily="2" charset="-122"/>
              </a:rPr>
              <a:t>On one approach for detecting social relationships by analyzing video images in e-government</a:t>
            </a:r>
            <a:endParaRPr lang="en-US" sz="16800" b="1" dirty="0">
              <a:solidFill>
                <a:schemeClr val="accent5">
                  <a:lumMod val="50000"/>
                </a:schemeClr>
              </a:solidFill>
              <a:latin typeface="Arial Black" panose="020B0A04020102020204" pitchFamily="34" charset="0"/>
            </a:endParaRPr>
          </a:p>
        </p:txBody>
      </p:sp>
      <p:sp>
        <p:nvSpPr>
          <p:cNvPr id="6" name="Rectangle 5"/>
          <p:cNvSpPr/>
          <p:nvPr/>
        </p:nvSpPr>
        <p:spPr>
          <a:xfrm>
            <a:off x="18716598" y="35532177"/>
            <a:ext cx="16559990" cy="12411411"/>
          </a:xfrm>
          <a:prstGeom prst="rect">
            <a:avLst/>
          </a:prstGeom>
        </p:spPr>
        <p:txBody>
          <a:bodyPr wrap="square">
            <a:spAutoFit/>
          </a:bodyPr>
          <a:lstStyle/>
          <a:p>
            <a:pPr lvl="0" algn="just"/>
            <a:r>
              <a:rPr lang="en-US" sz="3202" dirty="0">
                <a:latin typeface="Rockwell" panose="02060603020205020403" pitchFamily="18" charset="0"/>
              </a:rPr>
              <a:t>[1] </a:t>
            </a:r>
            <a:r>
              <a:rPr lang="az-Latn-AZ" sz="3202" dirty="0">
                <a:latin typeface="Rockwell" panose="02060603020205020403" pitchFamily="18" charset="0"/>
              </a:rPr>
              <a:t>Couper M. Is the sky falling? New technology, changing media, and the future of surveys // Survey Research Methods, 2013, vol.7, no.3, pp.145–156. </a:t>
            </a:r>
            <a:endParaRPr lang="ru-RU" sz="3202" dirty="0">
              <a:latin typeface="Rockwell" panose="02060603020205020403" pitchFamily="18" charset="0"/>
            </a:endParaRPr>
          </a:p>
          <a:p>
            <a:pPr lvl="0" algn="just"/>
            <a:r>
              <a:rPr lang="en-US" sz="3202" dirty="0">
                <a:latin typeface="Rockwell" panose="02060603020205020403" pitchFamily="18" charset="0"/>
              </a:rPr>
              <a:t>[2] </a:t>
            </a:r>
            <a:r>
              <a:rPr lang="az-Latn-AZ" sz="3202" dirty="0">
                <a:latin typeface="Rockwell" panose="02060603020205020403" pitchFamily="18" charset="0"/>
              </a:rPr>
              <a:t>Suthaharan S. Big Data Classification: Problems and Challenges in Network Intrusion Prediction with Machine Learning // Performance Evaluation Review, 2014, vol.41, no.4, pp.70–73.</a:t>
            </a:r>
            <a:endParaRPr lang="en-US" sz="3202" dirty="0">
              <a:latin typeface="Rockwell" panose="02060603020205020403" pitchFamily="18" charset="0"/>
            </a:endParaRPr>
          </a:p>
          <a:p>
            <a:pPr algn="just"/>
            <a:r>
              <a:rPr lang="en-US" sz="3202" dirty="0">
                <a:latin typeface="Rockwell" panose="02060603020205020403" pitchFamily="18" charset="0"/>
              </a:rPr>
              <a:t>[3] </a:t>
            </a:r>
            <a:r>
              <a:rPr lang="az-Latn-AZ" sz="3202" dirty="0">
                <a:latin typeface="Rockwell" panose="02060603020205020403" pitchFamily="18" charset="0"/>
              </a:rPr>
              <a:t>Ko K.E., Sim K.B. Deep convolutional framework for abnormal behavior detection in a smart surveillance system // Engineering Applications of Artificial Intelligence, 2018, vol.67, pp.226–234.</a:t>
            </a:r>
            <a:endParaRPr lang="ru-RU" sz="3202" dirty="0">
              <a:latin typeface="Rockwell" panose="02060603020205020403" pitchFamily="18" charset="0"/>
            </a:endParaRPr>
          </a:p>
          <a:p>
            <a:pPr lvl="0" algn="just"/>
            <a:r>
              <a:rPr lang="en-US" sz="3202" dirty="0">
                <a:latin typeface="Rockwell" panose="02060603020205020403" pitchFamily="18" charset="0"/>
              </a:rPr>
              <a:t>[4]</a:t>
            </a:r>
            <a:r>
              <a:rPr lang="az-Latn-AZ" sz="3202" dirty="0">
                <a:latin typeface="Rockwell" panose="02060603020205020403" pitchFamily="18" charset="0"/>
              </a:rPr>
              <a:t>Christian S., Toshev A., Erhan D. Deep Neural Networks for Object Detection // In Advances in Neural Information Processing Systems, 2013, pp.2553–2561.</a:t>
            </a:r>
            <a:endParaRPr lang="ru-RU" sz="3202" dirty="0">
              <a:latin typeface="Rockwell" panose="02060603020205020403" pitchFamily="18" charset="0"/>
            </a:endParaRPr>
          </a:p>
          <a:p>
            <a:pPr lvl="0" algn="just"/>
            <a:r>
              <a:rPr lang="en-US" sz="3202" dirty="0">
                <a:latin typeface="Rockwell" panose="02060603020205020403" pitchFamily="18" charset="0"/>
              </a:rPr>
              <a:t>[5]</a:t>
            </a:r>
            <a:r>
              <a:rPr lang="az-Latn-AZ" sz="3202" dirty="0">
                <a:latin typeface="Rockwell" panose="02060603020205020403" pitchFamily="18" charset="0"/>
              </a:rPr>
              <a:t>Pathak A.R, Pandey M, Rautaray S. Application of deep learning for object detection // Procedia Computer Science, 2018, vol.132, pp.1706–1716.</a:t>
            </a:r>
            <a:endParaRPr lang="en-US" sz="3202" dirty="0">
              <a:latin typeface="Rockwell" panose="02060603020205020403" pitchFamily="18" charset="0"/>
            </a:endParaRPr>
          </a:p>
          <a:p>
            <a:pPr algn="just"/>
            <a:r>
              <a:rPr lang="en-US" sz="3202" dirty="0">
                <a:latin typeface="Rockwell" panose="02060603020205020403" pitchFamily="18" charset="0"/>
              </a:rPr>
              <a:t>[6] </a:t>
            </a:r>
            <a:r>
              <a:rPr lang="az-Latn-AZ" sz="3202" dirty="0">
                <a:latin typeface="Rockwell" panose="02060603020205020403" pitchFamily="18" charset="0"/>
              </a:rPr>
              <a:t>Haibin Yu., Wenyan J., Zhen Li, Feixiang G., Ding Y., Hong Z., Mingui S. A multisource fusion framework driven by user-defined knowledge for egocentric activity recognition // EURASIP Journal on Advances in Signal Processing, 2019, vol.1, no.14, pp.1–23.</a:t>
            </a:r>
            <a:endParaRPr lang="ru-RU" sz="3202" dirty="0">
              <a:latin typeface="Rockwell" panose="02060603020205020403" pitchFamily="18" charset="0"/>
            </a:endParaRPr>
          </a:p>
          <a:p>
            <a:pPr lvl="0" algn="just"/>
            <a:r>
              <a:rPr lang="en-US" sz="3202" dirty="0">
                <a:latin typeface="Rockwell" panose="02060603020205020403" pitchFamily="18" charset="0"/>
              </a:rPr>
              <a:t>[7] </a:t>
            </a:r>
            <a:r>
              <a:rPr lang="az-Latn-AZ" sz="3202" dirty="0">
                <a:latin typeface="Rockwell" panose="02060603020205020403" pitchFamily="18" charset="0"/>
              </a:rPr>
              <a:t>Schebesch K.B., Stecking R. Support vector machines for classifying and describing credit applicants: detecting typical and critical regions // Operations Research Society, 2005, vol.56, no.9, pp.1082–1088.</a:t>
            </a:r>
            <a:endParaRPr lang="ru-RU" sz="3202" dirty="0">
              <a:latin typeface="Rockwell" panose="02060603020205020403" pitchFamily="18" charset="0"/>
            </a:endParaRPr>
          </a:p>
          <a:p>
            <a:pPr lvl="0" algn="just"/>
            <a:r>
              <a:rPr lang="en-US" sz="3202" dirty="0">
                <a:latin typeface="Rockwell" panose="02060603020205020403" pitchFamily="18" charset="0"/>
              </a:rPr>
              <a:t>[8] </a:t>
            </a:r>
            <a:r>
              <a:rPr lang="az-Latn-AZ" sz="3202" dirty="0">
                <a:latin typeface="Rockwell" panose="02060603020205020403" pitchFamily="18" charset="0"/>
              </a:rPr>
              <a:t>Voronovsky G.K., Makhotilo K.V., Petrashev S.N., Sergeev S.A., Genetic algorithms, artificial neural networks and virtual reality problems, Kharkov, OSNOVA, 1997, 112p.</a:t>
            </a:r>
            <a:endParaRPr lang="en-US" sz="3202" dirty="0">
              <a:latin typeface="Rockwell" panose="02060603020205020403" pitchFamily="18" charset="0"/>
            </a:endParaRPr>
          </a:p>
          <a:p>
            <a:pPr lvl="0" algn="just"/>
            <a:r>
              <a:rPr lang="en-US" sz="3202" dirty="0">
                <a:latin typeface="Rockwell" panose="02060603020205020403" pitchFamily="18" charset="0"/>
              </a:rPr>
              <a:t>[9] </a:t>
            </a:r>
            <a:r>
              <a:rPr lang="az-Latn-AZ" sz="3202" dirty="0">
                <a:latin typeface="Rockwell" panose="02060603020205020403" pitchFamily="18" charset="0"/>
              </a:rPr>
              <a:t>Couper M. Is the sky falling? New technology, changing media, and the future of surveys // Survey Research Methods, 2013, vol.7, no.3, pp.145–156. </a:t>
            </a:r>
            <a:endParaRPr lang="ru-RU" sz="3202" dirty="0">
              <a:latin typeface="Rockwell" panose="02060603020205020403" pitchFamily="18" charset="0"/>
            </a:endParaRPr>
          </a:p>
          <a:p>
            <a:pPr lvl="0" algn="just"/>
            <a:r>
              <a:rPr lang="en-US" sz="3202" dirty="0">
                <a:latin typeface="Rockwell" panose="02060603020205020403" pitchFamily="18" charset="0"/>
              </a:rPr>
              <a:t>[10] </a:t>
            </a:r>
            <a:r>
              <a:rPr lang="az-Latn-AZ" sz="3202" dirty="0">
                <a:latin typeface="Rockwell" panose="02060603020205020403" pitchFamily="18" charset="0"/>
              </a:rPr>
              <a:t>Suthaharan S. Big Data Classification: Problems and Challenges in Network Intrusion Prediction with Machine Learning // Performance Evaluation Review, 2014, vol.41, no.4, pp.70–73.</a:t>
            </a:r>
            <a:endParaRPr lang="ru-RU" sz="3202" dirty="0">
              <a:latin typeface="Rockwell" panose="020606030202050204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29" y="48643851"/>
            <a:ext cx="20999304" cy="2446491"/>
          </a:xfrm>
          <a:prstGeom prst="rect">
            <a:avLst/>
          </a:prstGeom>
        </p:spPr>
      </p:pic>
      <p:sp>
        <p:nvSpPr>
          <p:cNvPr id="13" name="Rectangle 12"/>
          <p:cNvSpPr/>
          <p:nvPr/>
        </p:nvSpPr>
        <p:spPr>
          <a:xfrm>
            <a:off x="26950737" y="49469690"/>
            <a:ext cx="4933973" cy="1219052"/>
          </a:xfrm>
          <a:prstGeom prst="rect">
            <a:avLst/>
          </a:prstGeom>
        </p:spPr>
        <p:txBody>
          <a:bodyPr wrap="square">
            <a:spAutoFit/>
          </a:bodyPr>
          <a:lstStyle/>
          <a:p>
            <a:pPr algn="ctr"/>
            <a:r>
              <a:rPr lang="en-US" sz="3661">
                <a:latin typeface="Rockwell" panose="02060603020205020403" pitchFamily="18" charset="0"/>
              </a:rPr>
              <a:t>Irada Alakbarova</a:t>
            </a:r>
            <a:endParaRPr lang="en-US" sz="3661" dirty="0">
              <a:latin typeface="Rockwell" panose="02060603020205020403" pitchFamily="18" charset="0"/>
            </a:endParaRPr>
          </a:p>
          <a:p>
            <a:pPr algn="ctr"/>
            <a:r>
              <a:rPr lang="en-US" sz="3661">
                <a:latin typeface="Rockwell" panose="02060603020205020403" pitchFamily="18" charset="0"/>
              </a:rPr>
              <a:t>airada.09@gmail.com</a:t>
            </a:r>
            <a:endParaRPr lang="en-US" sz="3661" dirty="0">
              <a:latin typeface="Rockwell" panose="02060603020205020403" pitchFamily="18" charset="0"/>
            </a:endParaRPr>
          </a:p>
        </p:txBody>
      </p:sp>
      <p:sp>
        <p:nvSpPr>
          <p:cNvPr id="14" name="Rectangle 13"/>
          <p:cNvSpPr/>
          <p:nvPr/>
        </p:nvSpPr>
        <p:spPr>
          <a:xfrm>
            <a:off x="5913431" y="4030928"/>
            <a:ext cx="22488087" cy="3074944"/>
          </a:xfrm>
          <a:prstGeom prst="rect">
            <a:avLst/>
          </a:prstGeom>
        </p:spPr>
        <p:txBody>
          <a:bodyPr wrap="square">
            <a:spAutoFit/>
          </a:bodyPr>
          <a:lstStyle/>
          <a:p>
            <a:pPr algn="ctr">
              <a:spcBef>
                <a:spcPts val="2059"/>
              </a:spcBef>
              <a:spcAft>
                <a:spcPts val="228"/>
              </a:spcAft>
            </a:pPr>
            <a:r>
              <a:rPr lang="en-US" sz="6405">
                <a:solidFill>
                  <a:schemeClr val="accent5">
                    <a:lumMod val="50000"/>
                  </a:schemeClr>
                </a:solidFill>
                <a:latin typeface="Rockwell" panose="02060603020205020403" pitchFamily="18" charset="0"/>
                <a:ea typeface="SimSun" panose="02010600030101010101" pitchFamily="2" charset="-122"/>
              </a:rPr>
              <a:t>Irada Alakbarova</a:t>
            </a:r>
            <a:endParaRPr lang="en-US" sz="6405" dirty="0">
              <a:solidFill>
                <a:schemeClr val="accent5">
                  <a:lumMod val="50000"/>
                </a:schemeClr>
              </a:solidFill>
              <a:latin typeface="Rockwell" panose="02060603020205020403" pitchFamily="18" charset="0"/>
              <a:ea typeface="SimSun" panose="02010600030101010101" pitchFamily="2" charset="-122"/>
            </a:endParaRPr>
          </a:p>
          <a:p>
            <a:pPr algn="ctr"/>
            <a:r>
              <a:rPr lang="en-US" sz="6405" dirty="0">
                <a:solidFill>
                  <a:schemeClr val="accent5">
                    <a:lumMod val="50000"/>
                  </a:schemeClr>
                </a:solidFill>
                <a:latin typeface="Rockwell" panose="02060603020205020403" pitchFamily="18" charset="0"/>
                <a:ea typeface="SimSun" panose="02010600030101010101" pitchFamily="2" charset="-122"/>
              </a:rPr>
              <a:t>Institute Information Technology ANAS, Baku, Azerbaijan</a:t>
            </a:r>
            <a:endParaRPr lang="ru-RU" sz="6405" dirty="0">
              <a:solidFill>
                <a:schemeClr val="accent5">
                  <a:lumMod val="50000"/>
                </a:schemeClr>
              </a:solidFill>
              <a:latin typeface="Rockwell" panose="02060603020205020403" pitchFamily="18" charset="0"/>
              <a:ea typeface="SimSun" panose="02010600030101010101" pitchFamily="2" charset="-122"/>
            </a:endParaRPr>
          </a:p>
          <a:p>
            <a:pPr algn="ctr"/>
            <a:r>
              <a:rPr lang="en-US" sz="6405">
                <a:solidFill>
                  <a:schemeClr val="accent5">
                    <a:lumMod val="50000"/>
                  </a:schemeClr>
                </a:solidFill>
                <a:latin typeface="Rockwell" panose="02060603020205020403" pitchFamily="18" charset="0"/>
              </a:rPr>
              <a:t>airada.09@gmail.com</a:t>
            </a:r>
            <a:endParaRPr lang="en-US" sz="6405" dirty="0">
              <a:solidFill>
                <a:schemeClr val="accent5">
                  <a:lumMod val="50000"/>
                </a:schemeClr>
              </a:solidFill>
              <a:latin typeface="Rockwell" panose="02060603020205020403" pitchFamily="18" charset="0"/>
              <a:ea typeface="SimSun" panose="02010600030101010101" pitchFamily="2" charset="-122"/>
            </a:endParaRPr>
          </a:p>
        </p:txBody>
      </p:sp>
      <p:sp>
        <p:nvSpPr>
          <p:cNvPr id="30" name="Rectangle 29"/>
          <p:cNvSpPr/>
          <p:nvPr/>
        </p:nvSpPr>
        <p:spPr>
          <a:xfrm>
            <a:off x="1041891" y="9598413"/>
            <a:ext cx="11538992" cy="7848302"/>
          </a:xfrm>
          <a:prstGeom prst="rect">
            <a:avLst/>
          </a:prstGeom>
        </p:spPr>
        <p:txBody>
          <a:bodyPr wrap="square">
            <a:spAutoFit/>
          </a:bodyPr>
          <a:lstStyle/>
          <a:p>
            <a:pPr algn="just"/>
            <a:r>
              <a:rPr lang="en-US" sz="3600">
                <a:latin typeface="Rockwell" panose="02060603020205020403" pitchFamily="18" charset="0"/>
              </a:rPr>
              <a:t>In the modern world, video surveillance (CCTV) cameras are installed in all areas where it is important to strengthen security: in healthcare, education, sports and many other areas.</a:t>
            </a:r>
          </a:p>
          <a:p>
            <a:pPr algn="just"/>
            <a:r>
              <a:rPr lang="en-US" sz="3600">
                <a:latin typeface="Rockwell" panose="02060603020205020403" pitchFamily="18" charset="0"/>
              </a:rPr>
              <a:t>The widespread use of CCTV cameras in industry, agriculture, urban infrastructure has led to the continuous collection of various types of data that create "big data“ [1,2] .</a:t>
            </a:r>
          </a:p>
          <a:p>
            <a:pPr algn="just"/>
            <a:r>
              <a:rPr lang="en-US" sz="3600">
                <a:latin typeface="Rockwell" panose="02060603020205020403" pitchFamily="18" charset="0"/>
              </a:rPr>
              <a:t>The fact that the information collected from CCTV cameras is big data and most of it is not structured makes it relevant to use artificial intelligence and big data technologies in the analysis of this data [3]. The purpose of this article is to develop an architectural diagram of an intelligent video surveillance system.</a:t>
            </a:r>
          </a:p>
        </p:txBody>
      </p:sp>
      <p:sp>
        <p:nvSpPr>
          <p:cNvPr id="9" name="Rectangle 8"/>
          <p:cNvSpPr/>
          <p:nvPr/>
        </p:nvSpPr>
        <p:spPr>
          <a:xfrm>
            <a:off x="6027411" y="8341180"/>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Abstract</a:t>
            </a:r>
            <a:endParaRPr lang="en-US" sz="4117" b="1" dirty="0"/>
          </a:p>
        </p:txBody>
      </p:sp>
      <p:sp>
        <p:nvSpPr>
          <p:cNvPr id="31" name="Rectangle 30"/>
          <p:cNvSpPr/>
          <p:nvPr/>
        </p:nvSpPr>
        <p:spPr>
          <a:xfrm>
            <a:off x="1391022" y="38716810"/>
            <a:ext cx="15903328" cy="1359475"/>
          </a:xfrm>
          <a:prstGeom prst="rect">
            <a:avLst/>
          </a:prstGeom>
        </p:spPr>
        <p:txBody>
          <a:bodyPr wrap="none">
            <a:spAutoFit/>
          </a:bodyPr>
          <a:lstStyle/>
          <a:p>
            <a:pPr algn="ctr"/>
            <a:r>
              <a:rPr lang="en-US" sz="4117" b="1">
                <a:solidFill>
                  <a:schemeClr val="bg1"/>
                </a:solidFill>
                <a:latin typeface="Arial Black" panose="020B0A04020102020204" pitchFamily="34" charset="0"/>
              </a:rPr>
              <a:t>Architectural scheme of the intelligent video analysis </a:t>
            </a:r>
          </a:p>
          <a:p>
            <a:pPr algn="ctr"/>
            <a:r>
              <a:rPr lang="en-US" sz="4117" b="1">
                <a:solidFill>
                  <a:schemeClr val="bg1"/>
                </a:solidFill>
                <a:latin typeface="Arial Black" panose="020B0A04020102020204" pitchFamily="34" charset="0"/>
              </a:rPr>
              <a:t>system</a:t>
            </a:r>
            <a:endParaRPr lang="en-US" sz="4117" dirty="0"/>
          </a:p>
        </p:txBody>
      </p:sp>
      <p:sp>
        <p:nvSpPr>
          <p:cNvPr id="33" name="Rectangle 32"/>
          <p:cNvSpPr/>
          <p:nvPr/>
        </p:nvSpPr>
        <p:spPr>
          <a:xfrm>
            <a:off x="1404680" y="28904535"/>
            <a:ext cx="15567983" cy="725904"/>
          </a:xfrm>
          <a:prstGeom prst="rect">
            <a:avLst/>
          </a:prstGeom>
        </p:spPr>
        <p:txBody>
          <a:bodyPr wrap="square">
            <a:spAutoFit/>
          </a:bodyPr>
          <a:lstStyle/>
          <a:p>
            <a:pPr algn="ctr"/>
            <a:r>
              <a:rPr lang="en-US" sz="4117" b="1">
                <a:solidFill>
                  <a:schemeClr val="bg1"/>
                </a:solidFill>
                <a:latin typeface="Arial Black" panose="020B0A04020102020204" pitchFamily="34" charset="0"/>
              </a:rPr>
              <a:t>Principle of operation the system</a:t>
            </a:r>
            <a:endParaRPr lang="en-US" sz="4117" dirty="0"/>
          </a:p>
        </p:txBody>
      </p:sp>
      <p:sp>
        <p:nvSpPr>
          <p:cNvPr id="36" name="Rectangle 35"/>
          <p:cNvSpPr/>
          <p:nvPr/>
        </p:nvSpPr>
        <p:spPr>
          <a:xfrm>
            <a:off x="25301849" y="34270009"/>
            <a:ext cx="3508229" cy="736285"/>
          </a:xfrm>
          <a:prstGeom prst="rect">
            <a:avLst/>
          </a:prstGeom>
        </p:spPr>
        <p:txBody>
          <a:bodyPr wrap="none">
            <a:spAutoFit/>
          </a:bodyPr>
          <a:lstStyle/>
          <a:p>
            <a:pPr algn="ctr"/>
            <a:r>
              <a:rPr lang="en-US" sz="4117" b="1" dirty="0">
                <a:solidFill>
                  <a:schemeClr val="bg1"/>
                </a:solidFill>
                <a:latin typeface="Arial Black" panose="020B0A04020102020204" pitchFamily="34" charset="0"/>
              </a:rPr>
              <a:t>References</a:t>
            </a:r>
            <a:endParaRPr lang="en-US" sz="4117" dirty="0"/>
          </a:p>
        </p:txBody>
      </p:sp>
      <p:sp>
        <p:nvSpPr>
          <p:cNvPr id="37" name="Rectangle 36"/>
          <p:cNvSpPr/>
          <p:nvPr/>
        </p:nvSpPr>
        <p:spPr>
          <a:xfrm>
            <a:off x="1181100" y="30139504"/>
            <a:ext cx="16413217" cy="8402300"/>
          </a:xfrm>
          <a:prstGeom prst="rect">
            <a:avLst/>
          </a:prstGeom>
        </p:spPr>
        <p:txBody>
          <a:bodyPr wrap="square">
            <a:spAutoFit/>
          </a:bodyPr>
          <a:lstStyle/>
          <a:p>
            <a:pPr algn="just"/>
            <a:r>
              <a:rPr lang="en-US" sz="3600" dirty="0">
                <a:latin typeface="Rockwell" pitchFamily="18" charset="0"/>
                <a:cs typeface="Times New Roman" pitchFamily="18" charset="0"/>
              </a:rPr>
              <a:t>Diversity and a large amount of data will allow you to get more accurate results, but it creates problems with processing big data.  </a:t>
            </a:r>
          </a:p>
          <a:p>
            <a:pPr algn="just"/>
            <a:r>
              <a:rPr lang="en-US" sz="3600" dirty="0">
                <a:latin typeface="Rockwell" pitchFamily="18" charset="0"/>
                <a:cs typeface="Times New Roman" pitchFamily="18" charset="0"/>
              </a:rPr>
              <a:t>IVSS works as follows: :</a:t>
            </a:r>
          </a:p>
          <a:p>
            <a:pPr marL="742950" indent="-742950" algn="just">
              <a:buAutoNum type="arabicPeriod"/>
            </a:pPr>
            <a:r>
              <a:rPr lang="en-US" sz="3600" dirty="0">
                <a:latin typeface="Rockwell" pitchFamily="18" charset="0"/>
                <a:cs typeface="Times New Roman" pitchFamily="18" charset="0"/>
              </a:rPr>
              <a:t>From video surveillance cameras information is transmitted to the central processor. The more cameras connected, the higher its load.</a:t>
            </a:r>
          </a:p>
          <a:p>
            <a:pPr marL="742950" indent="-742950" algn="just">
              <a:buAutoNum type="arabicPeriod"/>
            </a:pPr>
            <a:r>
              <a:rPr lang="en-US" sz="3600" dirty="0">
                <a:latin typeface="Rockwell" pitchFamily="18" charset="0"/>
                <a:cs typeface="Times New Roman" pitchFamily="18" charset="0"/>
              </a:rPr>
              <a:t>To take the load off, data is stored and indexed in a data source located on multiple servers. In a data warehouse, data is classified and structured.</a:t>
            </a:r>
          </a:p>
          <a:p>
            <a:pPr marL="742950" indent="-742950" algn="just">
              <a:buAutoNum type="arabicPeriod"/>
            </a:pPr>
            <a:r>
              <a:rPr lang="en-US" sz="3600" dirty="0">
                <a:latin typeface="Rockwell" pitchFamily="18" charset="0"/>
                <a:cs typeface="Times New Roman" pitchFamily="18" charset="0"/>
              </a:rPr>
              <a:t>Data processing is carried out in an intelligent database, taking into account personal data. Personal data is necessary to obtain complete and reliable information about a person, as well as to determine social relations among people recognized by IVSS. </a:t>
            </a:r>
          </a:p>
          <a:p>
            <a:pPr algn="just"/>
            <a:r>
              <a:rPr lang="en-US" sz="3600" dirty="0">
                <a:latin typeface="Rockwell" pitchFamily="18" charset="0"/>
                <a:cs typeface="Times New Roman" pitchFamily="18" charset="0"/>
              </a:rPr>
              <a:t>Database is a full-text database with artificial intelligence algorithms. </a:t>
            </a:r>
          </a:p>
          <a:p>
            <a:pPr algn="just"/>
            <a:r>
              <a:rPr lang="en-US" sz="3600" dirty="0">
                <a:latin typeface="Rockwell" pitchFamily="18" charset="0"/>
                <a:cs typeface="Times New Roman" pitchFamily="18" charset="0"/>
              </a:rPr>
              <a:t>The algorithm intelligently manages data based on neural network models in accordance with the request and presents the result to the analyst in a wide range.           </a:t>
            </a:r>
          </a:p>
        </p:txBody>
      </p:sp>
      <p:sp>
        <p:nvSpPr>
          <p:cNvPr id="38" name="Rectangle 37"/>
          <p:cNvSpPr/>
          <p:nvPr/>
        </p:nvSpPr>
        <p:spPr>
          <a:xfrm>
            <a:off x="1079523" y="40321557"/>
            <a:ext cx="8418785" cy="8956298"/>
          </a:xfrm>
          <a:prstGeom prst="rect">
            <a:avLst/>
          </a:prstGeom>
        </p:spPr>
        <p:txBody>
          <a:bodyPr wrap="square">
            <a:spAutoFit/>
          </a:bodyPr>
          <a:lstStyle/>
          <a:p>
            <a:pPr algn="just"/>
            <a:r>
              <a:rPr lang="en-US" sz="3600" dirty="0">
                <a:latin typeface="Rockwell" pitchFamily="18" charset="0"/>
                <a:cs typeface="Times New Roman" pitchFamily="18" charset="0"/>
              </a:rPr>
              <a:t>The proposed architectural scheme provides the following functions:</a:t>
            </a:r>
          </a:p>
          <a:p>
            <a:pPr algn="just"/>
            <a:r>
              <a:rPr lang="en-US" sz="3600" dirty="0">
                <a:latin typeface="Rockwell" pitchFamily="18" charset="0"/>
                <a:cs typeface="Times New Roman" pitchFamily="18" charset="0"/>
              </a:rPr>
              <a:t>1. CCTV cameras transmit information to the central processor.</a:t>
            </a:r>
          </a:p>
          <a:p>
            <a:pPr algn="just"/>
            <a:r>
              <a:rPr lang="en-US" sz="3600" dirty="0">
                <a:latin typeface="Rockwell" pitchFamily="18" charset="0"/>
                <a:cs typeface="Times New Roman" pitchFamily="18" charset="0"/>
              </a:rPr>
              <a:t>2. Data transferred from the CPU to the warehouse is structured and formatted</a:t>
            </a:r>
          </a:p>
          <a:p>
            <a:pPr algn="just"/>
            <a:r>
              <a:rPr lang="en-US" sz="3600" dirty="0">
                <a:latin typeface="Rockwell" pitchFamily="18" charset="0"/>
                <a:cs typeface="Times New Roman" pitchFamily="18" charset="0"/>
              </a:rPr>
              <a:t>3. Data is grouped at the request of the analyst.</a:t>
            </a:r>
          </a:p>
          <a:p>
            <a:pPr algn="just"/>
            <a:r>
              <a:rPr lang="en-US" sz="3600" dirty="0">
                <a:latin typeface="Rockwell" pitchFamily="18" charset="0"/>
                <a:cs typeface="Times New Roman" pitchFamily="18" charset="0"/>
              </a:rPr>
              <a:t>4. The analysis module reveals social relationships between objects in each cluster.</a:t>
            </a:r>
          </a:p>
          <a:p>
            <a:pPr algn="just"/>
            <a:r>
              <a:rPr lang="en-US" sz="3600" dirty="0">
                <a:latin typeface="Rockwell" pitchFamily="18" charset="0"/>
                <a:cs typeface="Times New Roman" pitchFamily="18" charset="0"/>
              </a:rPr>
              <a:t>5. Social relations are analyzed and reveals the characteristics of social relations (friends, relatives, colleagues, acquaintances, etc.).</a:t>
            </a:r>
            <a:endParaRPr lang="ru-RU" sz="3600" dirty="0">
              <a:latin typeface="Rockwell" pitchFamily="18" charset="0"/>
              <a:cs typeface="Times New Roman" pitchFamily="18" charset="0"/>
            </a:endParaRPr>
          </a:p>
          <a:p>
            <a:pPr algn="just"/>
            <a:endParaRPr lang="en-US" sz="3600" dirty="0">
              <a:latin typeface="Rockwell" pitchFamily="18" charset="0"/>
              <a:cs typeface="Times New Roman" pitchFamily="18" charset="0"/>
            </a:endParaRPr>
          </a:p>
        </p:txBody>
      </p:sp>
      <p:sp>
        <p:nvSpPr>
          <p:cNvPr id="39" name="Rectangle 38"/>
          <p:cNvSpPr/>
          <p:nvPr/>
        </p:nvSpPr>
        <p:spPr>
          <a:xfrm>
            <a:off x="920968" y="24097589"/>
            <a:ext cx="10619389" cy="4524315"/>
          </a:xfrm>
          <a:prstGeom prst="rect">
            <a:avLst/>
          </a:prstGeom>
        </p:spPr>
        <p:txBody>
          <a:bodyPr wrap="square">
            <a:spAutoFit/>
          </a:bodyPr>
          <a:lstStyle/>
          <a:p>
            <a:pPr algn="just"/>
            <a:r>
              <a:rPr lang="en-US" sz="3600">
                <a:latin typeface="Rockwell" pitchFamily="18" charset="0"/>
                <a:cs typeface="Times New Roman" pitchFamily="18" charset="0"/>
              </a:rPr>
              <a:t>The purpose of the analysis is based on information obtained from CCTV cameras as follows:</a:t>
            </a:r>
          </a:p>
          <a:p>
            <a:pPr algn="just">
              <a:buFont typeface="Arial" pitchFamily="34" charset="0"/>
              <a:buChar char="•"/>
            </a:pPr>
            <a:r>
              <a:rPr lang="en-US" sz="3600">
                <a:latin typeface="Rockwell" pitchFamily="18" charset="0"/>
                <a:cs typeface="Times New Roman" pitchFamily="18" charset="0"/>
              </a:rPr>
              <a:t> Determining the number of people in the crowd.</a:t>
            </a:r>
          </a:p>
          <a:p>
            <a:pPr marL="180975" indent="-180975">
              <a:buFont typeface="Arial" charset="0"/>
              <a:buChar char="•"/>
            </a:pPr>
            <a:r>
              <a:rPr lang="en-US" sz="3600">
                <a:latin typeface="Rockwell" pitchFamily="18" charset="0"/>
                <a:cs typeface="Times New Roman" pitchFamily="18" charset="0"/>
              </a:rPr>
              <a:t> Determining the nature of the crowd.</a:t>
            </a:r>
          </a:p>
          <a:p>
            <a:pPr marL="180975" indent="-180975">
              <a:buFont typeface="Arial" charset="0"/>
              <a:buChar char="•"/>
            </a:pPr>
            <a:r>
              <a:rPr lang="en-US" sz="3600">
                <a:latin typeface="Rockwell" pitchFamily="18" charset="0"/>
                <a:cs typeface="Times New Roman" pitchFamily="18" charset="0"/>
              </a:rPr>
              <a:t> Detecting an object (person) in a crowd.</a:t>
            </a:r>
          </a:p>
          <a:p>
            <a:pPr marL="180975" indent="-180975">
              <a:buFont typeface="Arial" charset="0"/>
              <a:buChar char="•"/>
            </a:pPr>
            <a:r>
              <a:rPr lang="en-US" sz="3600">
                <a:latin typeface="Rockwell" pitchFamily="18" charset="0"/>
                <a:cs typeface="Times New Roman" pitchFamily="18" charset="0"/>
              </a:rPr>
              <a:t> Analysis of the behavior of people in a crowd.</a:t>
            </a:r>
          </a:p>
          <a:p>
            <a:pPr marL="180975" indent="-180975">
              <a:buFont typeface="Arial" charset="0"/>
              <a:buChar char="•"/>
            </a:pPr>
            <a:r>
              <a:rPr lang="en-US" sz="3600">
                <a:latin typeface="Rockwell" pitchFamily="18" charset="0"/>
                <a:cs typeface="Times New Roman" pitchFamily="18" charset="0"/>
              </a:rPr>
              <a:t> Detection of anomalous events in the crowd.</a:t>
            </a:r>
            <a:endParaRPr lang="ru-RU" sz="3600">
              <a:latin typeface="Times New Roman" pitchFamily="18" charset="0"/>
              <a:cs typeface="Times New Roman" pitchFamily="18" charset="0"/>
            </a:endParaRPr>
          </a:p>
        </p:txBody>
      </p:sp>
      <p:sp>
        <p:nvSpPr>
          <p:cNvPr id="41" name="Rectangle 40"/>
          <p:cNvSpPr/>
          <p:nvPr/>
        </p:nvSpPr>
        <p:spPr>
          <a:xfrm>
            <a:off x="19035287" y="27635841"/>
            <a:ext cx="15726050" cy="6186309"/>
          </a:xfrm>
          <a:prstGeom prst="rect">
            <a:avLst/>
          </a:prstGeom>
        </p:spPr>
        <p:txBody>
          <a:bodyPr wrap="square">
            <a:spAutoFit/>
          </a:bodyPr>
          <a:lstStyle/>
          <a:p>
            <a:pPr algn="just"/>
            <a:r>
              <a:rPr lang="en-US" sz="3600" dirty="0">
                <a:latin typeface="Rockwell" panose="02060603020205020403" pitchFamily="18" charset="0"/>
              </a:rPr>
              <a:t>The main feature of  IVSS  is distributed data processing, which can help us quickly analyze big data. In distributed systems, data is stored and indexed on multiple servers. </a:t>
            </a:r>
          </a:p>
          <a:p>
            <a:pPr algn="just"/>
            <a:r>
              <a:rPr lang="en-US" sz="3600" dirty="0">
                <a:latin typeface="Rockwell" panose="02060603020205020403" pitchFamily="18" charset="0"/>
              </a:rPr>
              <a:t>The quality of the analysis will depend on the correct distribution of the data. The research results can be used to better manage e-government, protect the safety of citizens, and in many other areas.</a:t>
            </a:r>
          </a:p>
          <a:p>
            <a:pPr algn="just"/>
            <a:r>
              <a:rPr lang="en-US" sz="3600" dirty="0">
                <a:latin typeface="Rockwell" panose="02060603020205020403" pitchFamily="18" charset="0"/>
              </a:rPr>
              <a:t>Social relationships are a very complex social network, and the discovery of these relationships will open up new opportunities for more effective implementation of e-services in the country. Detecting social relationships with intelligent VMS will allow you to detect social relationships between people, find specific groups and predict events in advance.</a:t>
            </a:r>
          </a:p>
        </p:txBody>
      </p:sp>
      <p:pic>
        <p:nvPicPr>
          <p:cNvPr id="42" name="Рисунок 1"/>
          <p:cNvPicPr>
            <a:picLocks noChangeAspect="1"/>
          </p:cNvPicPr>
          <p:nvPr/>
        </p:nvPicPr>
        <p:blipFill>
          <a:blip r:embed="rId4"/>
          <a:srcRect/>
          <a:stretch>
            <a:fillRect/>
          </a:stretch>
        </p:blipFill>
        <p:spPr bwMode="auto">
          <a:xfrm>
            <a:off x="11716735" y="24632635"/>
            <a:ext cx="5472000" cy="3014728"/>
          </a:xfrm>
          <a:prstGeom prst="rect">
            <a:avLst/>
          </a:prstGeom>
          <a:noFill/>
          <a:ln w="9525">
            <a:noFill/>
            <a:miter lim="800000"/>
            <a:headEnd/>
            <a:tailEnd/>
          </a:ln>
        </p:spPr>
      </p:pic>
      <p:pic>
        <p:nvPicPr>
          <p:cNvPr id="43" name="Picture 5"/>
          <p:cNvPicPr>
            <a:picLocks noChangeAspect="1" noChangeArrowheads="1"/>
          </p:cNvPicPr>
          <p:nvPr/>
        </p:nvPicPr>
        <p:blipFill>
          <a:blip r:embed="rId5"/>
          <a:srcRect/>
          <a:stretch>
            <a:fillRect/>
          </a:stretch>
        </p:blipFill>
        <p:spPr bwMode="auto">
          <a:xfrm>
            <a:off x="12833131" y="9690374"/>
            <a:ext cx="4568585" cy="3060000"/>
          </a:xfrm>
          <a:prstGeom prst="rect">
            <a:avLst/>
          </a:prstGeom>
          <a:noFill/>
          <a:ln w="9525">
            <a:noFill/>
            <a:miter lim="800000"/>
            <a:headEnd/>
            <a:tailEnd/>
          </a:ln>
        </p:spPr>
      </p:pic>
      <p:pic>
        <p:nvPicPr>
          <p:cNvPr id="44" name="Picture 6"/>
          <p:cNvPicPr>
            <a:picLocks noChangeAspect="1" noChangeArrowheads="1"/>
          </p:cNvPicPr>
          <p:nvPr/>
        </p:nvPicPr>
        <p:blipFill>
          <a:blip r:embed="rId6"/>
          <a:srcRect/>
          <a:stretch>
            <a:fillRect/>
          </a:stretch>
        </p:blipFill>
        <p:spPr bwMode="auto">
          <a:xfrm>
            <a:off x="12897104" y="12953836"/>
            <a:ext cx="4576352" cy="3240000"/>
          </a:xfrm>
          <a:prstGeom prst="rect">
            <a:avLst/>
          </a:prstGeom>
          <a:noFill/>
          <a:ln w="9525">
            <a:noFill/>
            <a:miter lim="800000"/>
            <a:headEnd/>
            <a:tailEnd/>
          </a:ln>
        </p:spPr>
      </p:pic>
      <p:sp>
        <p:nvSpPr>
          <p:cNvPr id="46" name="Rounded Rectangle 20"/>
          <p:cNvSpPr/>
          <p:nvPr/>
        </p:nvSpPr>
        <p:spPr>
          <a:xfrm>
            <a:off x="18201337" y="8086595"/>
            <a:ext cx="16560000" cy="12351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8" name="Rectangle 34"/>
          <p:cNvSpPr/>
          <p:nvPr/>
        </p:nvSpPr>
        <p:spPr>
          <a:xfrm>
            <a:off x="22471878" y="8364178"/>
            <a:ext cx="10745826" cy="725904"/>
          </a:xfrm>
          <a:prstGeom prst="rect">
            <a:avLst/>
          </a:prstGeom>
        </p:spPr>
        <p:txBody>
          <a:bodyPr wrap="none">
            <a:spAutoFit/>
          </a:bodyPr>
          <a:lstStyle/>
          <a:p>
            <a:pPr algn="ctr"/>
            <a:r>
              <a:rPr lang="en-US" sz="4117" b="1">
                <a:solidFill>
                  <a:schemeClr val="bg1"/>
                </a:solidFill>
                <a:latin typeface="Arial Black" panose="020B0A04020102020204" pitchFamily="34" charset="0"/>
              </a:rPr>
              <a:t>I</a:t>
            </a:r>
            <a:r>
              <a:rPr lang="az-Latn-AZ" sz="4117" b="1">
                <a:solidFill>
                  <a:schemeClr val="bg1"/>
                </a:solidFill>
                <a:latin typeface="Arial Black" panose="020B0A04020102020204" pitchFamily="34" charset="0"/>
              </a:rPr>
              <a:t>dentification</a:t>
            </a:r>
            <a:r>
              <a:rPr lang="en-US" sz="4117" b="1">
                <a:solidFill>
                  <a:schemeClr val="bg1"/>
                </a:solidFill>
                <a:latin typeface="Arial Black" panose="020B0A04020102020204" pitchFamily="34" charset="0"/>
              </a:rPr>
              <a:t> and situation analysis </a:t>
            </a:r>
            <a:endParaRPr lang="en-US" sz="4117" b="1" dirty="0">
              <a:solidFill>
                <a:schemeClr val="bg1"/>
              </a:solidFill>
              <a:latin typeface="Arial Black" panose="020B0A04020102020204" pitchFamily="34" charset="0"/>
            </a:endParaRPr>
          </a:p>
        </p:txBody>
      </p:sp>
      <p:sp>
        <p:nvSpPr>
          <p:cNvPr id="49" name="Rectangle 40"/>
          <p:cNvSpPr/>
          <p:nvPr/>
        </p:nvSpPr>
        <p:spPr>
          <a:xfrm>
            <a:off x="18485123" y="9626466"/>
            <a:ext cx="16230545" cy="6740307"/>
          </a:xfrm>
          <a:prstGeom prst="rect">
            <a:avLst/>
          </a:prstGeom>
        </p:spPr>
        <p:txBody>
          <a:bodyPr wrap="square">
            <a:spAutoFit/>
          </a:bodyPr>
          <a:lstStyle/>
          <a:p>
            <a:pPr algn="just"/>
            <a:r>
              <a:rPr lang="en-US" sz="3600" dirty="0">
                <a:latin typeface="Rockwell" panose="02060603020205020403" pitchFamily="18" charset="0"/>
              </a:rPr>
              <a:t>The main purpose of the system is to identify certain people in the crowd and to identify social relationships between them. After the objects are recognized, the identities of the individuals are determined from the personal database.  </a:t>
            </a:r>
          </a:p>
          <a:p>
            <a:pPr algn="just"/>
            <a:r>
              <a:rPr lang="en-US" sz="3600" dirty="0">
                <a:latin typeface="Rockwell" panose="02060603020205020403" pitchFamily="18" charset="0"/>
              </a:rPr>
              <a:t>The personal database contains the initial information of the individual (name, surname, address, etc.).</a:t>
            </a:r>
          </a:p>
          <a:p>
            <a:pPr algn="just"/>
            <a:r>
              <a:rPr lang="en-US" sz="3600" dirty="0">
                <a:latin typeface="Rockwell" panose="02060603020205020403" pitchFamily="18" charset="0"/>
              </a:rPr>
              <a:t>Based on the personal data in the database, the probabilities of the relationship of the people.</a:t>
            </a:r>
          </a:p>
          <a:p>
            <a:pPr algn="just"/>
            <a:r>
              <a:rPr lang="en-US" sz="3600" dirty="0">
                <a:latin typeface="Rockwell" panose="02060603020205020403" pitchFamily="18" charset="0"/>
              </a:rPr>
              <a:t>Recognition of a person and the people with whom he contacts allows the system to form a certain image of a person. </a:t>
            </a:r>
          </a:p>
          <a:p>
            <a:pPr algn="just"/>
            <a:r>
              <a:rPr lang="en-US" sz="3600" dirty="0">
                <a:latin typeface="Rockwell" panose="02060603020205020403" pitchFamily="18" charset="0"/>
              </a:rPr>
              <a:t>The system can determine the type of relationship between x and y based on age, date of birth, place of residence, and other personal information.</a:t>
            </a:r>
          </a:p>
        </p:txBody>
      </p:sp>
      <p:sp>
        <p:nvSpPr>
          <p:cNvPr id="50" name="TextBox 49"/>
          <p:cNvSpPr txBox="1"/>
          <p:nvPr/>
        </p:nvSpPr>
        <p:spPr>
          <a:xfrm>
            <a:off x="18603310" y="16522262"/>
            <a:ext cx="10184524" cy="3970318"/>
          </a:xfrm>
          <a:prstGeom prst="rect">
            <a:avLst/>
          </a:prstGeom>
          <a:noFill/>
        </p:spPr>
        <p:txBody>
          <a:bodyPr wrap="square" rtlCol="0">
            <a:spAutoFit/>
          </a:bodyPr>
          <a:lstStyle/>
          <a:p>
            <a:r>
              <a:rPr lang="en-US" sz="3600">
                <a:latin typeface="Rockwell" panose="02060603020205020403" pitchFamily="18" charset="0"/>
              </a:rPr>
              <a:t>If there is no information about these people in the database, then this means:</a:t>
            </a:r>
          </a:p>
          <a:p>
            <a:pPr marL="742950" indent="-742950">
              <a:buFont typeface="Wingdings" pitchFamily="2" charset="2"/>
              <a:buChar char="§"/>
            </a:pPr>
            <a:r>
              <a:rPr lang="en-US" sz="3600">
                <a:latin typeface="Rockwell" panose="02060603020205020403" pitchFamily="18" charset="0"/>
              </a:rPr>
              <a:t>or the system made mistakes in recognizing the person,</a:t>
            </a:r>
          </a:p>
          <a:p>
            <a:pPr marL="742950" indent="-742950">
              <a:buFont typeface="Wingdings" pitchFamily="2" charset="2"/>
              <a:buChar char="§"/>
            </a:pPr>
            <a:r>
              <a:rPr lang="en-US" sz="3600">
                <a:latin typeface="Rockwell" panose="02060603020205020403" pitchFamily="18" charset="0"/>
              </a:rPr>
              <a:t>or information about this person was not entered into the database (illegally crossed the border, etc.).</a:t>
            </a:r>
            <a:endParaRPr lang="ru-RU" sz="3600">
              <a:latin typeface="Rockwell" panose="02060603020205020403" pitchFamily="18" charset="0"/>
            </a:endParaRPr>
          </a:p>
        </p:txBody>
      </p:sp>
      <p:sp>
        <p:nvSpPr>
          <p:cNvPr id="52" name="TextBox 51"/>
          <p:cNvSpPr txBox="1"/>
          <p:nvPr/>
        </p:nvSpPr>
        <p:spPr>
          <a:xfrm>
            <a:off x="977462" y="19170869"/>
            <a:ext cx="16364607" cy="5078313"/>
          </a:xfrm>
          <a:prstGeom prst="rect">
            <a:avLst/>
          </a:prstGeom>
          <a:noFill/>
        </p:spPr>
        <p:txBody>
          <a:bodyPr wrap="square" rtlCol="0">
            <a:spAutoFit/>
          </a:bodyPr>
          <a:lstStyle/>
          <a:p>
            <a:pPr algn="just"/>
            <a:r>
              <a:rPr lang="en-US" sz="3600" dirty="0">
                <a:latin typeface="Rockwell" panose="02060603020205020403" pitchFamily="18" charset="0"/>
              </a:rPr>
              <a:t>Intelligent video surveillance systems (IVSS) are capable of warning, detecting and identifying alarming situations and abnormal actions, including terrorism, theft, violence, vandalism and other incidents.  </a:t>
            </a:r>
          </a:p>
          <a:p>
            <a:pPr algn="just"/>
            <a:r>
              <a:rPr lang="en-US" sz="3600" dirty="0">
                <a:latin typeface="Rockwell" panose="02060603020205020403" pitchFamily="18" charset="0"/>
              </a:rPr>
              <a:t>IVSS is a system in which its main operational function is to recognize what is happening or has just happened. These automated systems use technology to process video images without human intervention. Research in the world shows that a neural network [4,5], support vector machine [6,7], genetic algorithm [8], fuzzy technology are widely used in the analysis of data obtained from CCTV cameras. </a:t>
            </a:r>
            <a:endParaRPr lang="ru-RU" sz="3600" dirty="0">
              <a:latin typeface="Rockwell" panose="02060603020205020403" pitchFamily="18" charset="0"/>
            </a:endParaRPr>
          </a:p>
        </p:txBody>
      </p:sp>
      <p:pic>
        <p:nvPicPr>
          <p:cNvPr id="54" name="Picture 2"/>
          <p:cNvPicPr>
            <a:picLocks noChangeAspect="1" noChangeArrowheads="1"/>
          </p:cNvPicPr>
          <p:nvPr/>
        </p:nvPicPr>
        <p:blipFill>
          <a:blip r:embed="rId7"/>
          <a:srcRect b="11867"/>
          <a:stretch>
            <a:fillRect/>
          </a:stretch>
        </p:blipFill>
        <p:spPr bwMode="auto">
          <a:xfrm>
            <a:off x="29321432" y="16603351"/>
            <a:ext cx="4729655" cy="2977817"/>
          </a:xfrm>
          <a:prstGeom prst="rect">
            <a:avLst/>
          </a:prstGeom>
          <a:noFill/>
          <a:ln w="9525">
            <a:noFill/>
            <a:miter lim="800000"/>
            <a:headEnd/>
            <a:tailEnd/>
          </a:ln>
        </p:spPr>
      </p:pic>
      <p:pic>
        <p:nvPicPr>
          <p:cNvPr id="55" name="Рисунок 54" descr="Irade_xanim.jpg"/>
          <p:cNvPicPr>
            <a:picLocks noChangeAspect="1"/>
          </p:cNvPicPr>
          <p:nvPr/>
        </p:nvPicPr>
        <p:blipFill>
          <a:blip r:embed="rId8"/>
          <a:stretch>
            <a:fillRect/>
          </a:stretch>
        </p:blipFill>
        <p:spPr>
          <a:xfrm>
            <a:off x="32191310" y="47671073"/>
            <a:ext cx="2514724" cy="3017669"/>
          </a:xfrm>
          <a:prstGeom prst="rect">
            <a:avLst/>
          </a:prstGeom>
        </p:spPr>
      </p:pic>
      <p:sp>
        <p:nvSpPr>
          <p:cNvPr id="56" name="Rounded Rectangle 23"/>
          <p:cNvSpPr/>
          <p:nvPr/>
        </p:nvSpPr>
        <p:spPr>
          <a:xfrm>
            <a:off x="1041894" y="17659525"/>
            <a:ext cx="16560000" cy="123517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57" name="Rectangle 31"/>
          <p:cNvSpPr/>
          <p:nvPr/>
        </p:nvSpPr>
        <p:spPr>
          <a:xfrm>
            <a:off x="6047130" y="17860409"/>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Introduction</a:t>
            </a:r>
            <a:endParaRPr lang="en-US" sz="4117" dirty="0"/>
          </a:p>
        </p:txBody>
      </p:sp>
      <p:sp>
        <p:nvSpPr>
          <p:cNvPr id="59" name="Rounded Rectangle 20"/>
          <p:cNvSpPr/>
          <p:nvPr/>
        </p:nvSpPr>
        <p:spPr>
          <a:xfrm>
            <a:off x="18670737" y="26120550"/>
            <a:ext cx="16560000" cy="12351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0" name="Rectangle 34"/>
          <p:cNvSpPr/>
          <p:nvPr/>
        </p:nvSpPr>
        <p:spPr>
          <a:xfrm>
            <a:off x="24886129" y="26413182"/>
            <a:ext cx="3372205" cy="725904"/>
          </a:xfrm>
          <a:prstGeom prst="rect">
            <a:avLst/>
          </a:prstGeom>
        </p:spPr>
        <p:txBody>
          <a:bodyPr wrap="none">
            <a:spAutoFit/>
          </a:bodyPr>
          <a:lstStyle/>
          <a:p>
            <a:pPr algn="ctr"/>
            <a:r>
              <a:rPr lang="en-US" sz="4117" b="1" dirty="0">
                <a:solidFill>
                  <a:schemeClr val="bg1"/>
                </a:solidFill>
                <a:latin typeface="Arial Black" panose="020B0A04020102020204" pitchFamily="34" charset="0"/>
              </a:rPr>
              <a:t>Conclusion</a:t>
            </a:r>
            <a:endParaRPr lang="en-US" sz="4117" dirty="0"/>
          </a:p>
        </p:txBody>
      </p:sp>
      <p:sp>
        <p:nvSpPr>
          <p:cNvPr id="61" name="TextBox 60"/>
          <p:cNvSpPr txBox="1"/>
          <p:nvPr/>
        </p:nvSpPr>
        <p:spPr>
          <a:xfrm>
            <a:off x="18918619" y="20372356"/>
            <a:ext cx="15797049" cy="5632311"/>
          </a:xfrm>
          <a:prstGeom prst="rect">
            <a:avLst/>
          </a:prstGeom>
          <a:noFill/>
        </p:spPr>
        <p:txBody>
          <a:bodyPr wrap="square" rtlCol="0">
            <a:spAutoFit/>
          </a:bodyPr>
          <a:lstStyle>
            <a:defPPr>
              <a:defRPr lang="en-US"/>
            </a:defPPr>
            <a:lvl1pPr>
              <a:defRPr sz="3600">
                <a:latin typeface="Rockwell" panose="02060603020205020403" pitchFamily="18" charset="0"/>
              </a:defRPr>
            </a:lvl1pPr>
          </a:lstStyle>
          <a:p>
            <a:r>
              <a:rPr lang="en-US" dirty="0"/>
              <a:t>When using big data, it is necessary to take into account the risks of error in the selection, measurement and result obtained [9, 10].</a:t>
            </a:r>
            <a:endParaRPr lang="ru-RU" dirty="0"/>
          </a:p>
          <a:p>
            <a:pPr algn="just"/>
            <a:r>
              <a:rPr lang="en-US" dirty="0"/>
              <a:t>Intelligent video surveillance systems belong to cyber-physical systems and the security of these systems depends primarily on the rules of metadata and on the operation of intelligent services to generate metadata. The rule of metadata is to efficiently index very large video surveillance databases and more efficiently unify search and management across distributed or heterogeneous surveillance systems. The system consists of intelligent services for generating metadata for surveillance systems.</a:t>
            </a:r>
            <a:endParaRPr lang="ru-RU" dirty="0"/>
          </a:p>
        </p:txBody>
      </p:sp>
      <p:pic>
        <p:nvPicPr>
          <p:cNvPr id="1026" name="Picture 2"/>
          <p:cNvPicPr>
            <a:picLocks noChangeAspect="1" noChangeArrowheads="1"/>
          </p:cNvPicPr>
          <p:nvPr/>
        </p:nvPicPr>
        <p:blipFill>
          <a:blip r:embed="rId9"/>
          <a:srcRect/>
          <a:stretch>
            <a:fillRect/>
          </a:stretch>
        </p:blipFill>
        <p:spPr bwMode="auto">
          <a:xfrm>
            <a:off x="9543010" y="40293525"/>
            <a:ext cx="8208962" cy="8041891"/>
          </a:xfrm>
          <a:prstGeom prst="rect">
            <a:avLst/>
          </a:prstGeom>
          <a:noFill/>
          <a:ln w="9525">
            <a:noFill/>
            <a:miter lim="800000"/>
            <a:headEnd/>
            <a:tailEnd/>
          </a:ln>
          <a:effectLst/>
        </p:spPr>
      </p:pic>
    </p:spTree>
    <p:extLst>
      <p:ext uri="{BB962C8B-B14F-4D97-AF65-F5344CB8AC3E}">
        <p14:creationId xmlns:p14="http://schemas.microsoft.com/office/powerpoint/2010/main" val="1333241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1613</TotalTime>
  <Words>1423</Words>
  <Application>Microsoft Office PowerPoint</Application>
  <PresentationFormat>Произвольный</PresentationFormat>
  <Paragraphs>62</Paragraphs>
  <Slides>1</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vt:i4>
      </vt:variant>
    </vt:vector>
  </HeadingPairs>
  <TitlesOfParts>
    <vt:vector size="10" baseType="lpstr">
      <vt:lpstr>SimSun</vt:lpstr>
      <vt:lpstr>Arial</vt:lpstr>
      <vt:lpstr>Arial Black</vt:lpstr>
      <vt:lpstr>Calibri</vt:lpstr>
      <vt:lpstr>Calibri Light</vt:lpstr>
      <vt:lpstr>Rockwell</vt:lpstr>
      <vt:lpstr>Times New Roman</vt:lpstr>
      <vt:lpstr>Wingdings</vt:lpstr>
      <vt:lpstr>Office Theme</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Ramiz</dc:creator>
  <cp:lastModifiedBy>ipi</cp:lastModifiedBy>
  <cp:revision>251</cp:revision>
  <cp:lastPrinted>2021-10-06T08:14:14Z</cp:lastPrinted>
  <dcterms:created xsi:type="dcterms:W3CDTF">2021-09-17T10:13:40Z</dcterms:created>
  <dcterms:modified xsi:type="dcterms:W3CDTF">2021-10-21T08:21:38Z</dcterms:modified>
</cp:coreProperties>
</file>