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5999738" cy="5112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06" autoAdjust="0"/>
  </p:normalViewPr>
  <p:slideViewPr>
    <p:cSldViewPr snapToGrid="0">
      <p:cViewPr varScale="1">
        <p:scale>
          <a:sx n="11" d="100"/>
          <a:sy n="11" d="100"/>
        </p:scale>
        <p:origin x="275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7002AA24-4227-4643-8EFD-38232ACC4629}" type="datetimeFigureOut">
              <a:rPr lang="en-US" smtClean="0"/>
              <a:t>10/12/2021</a:t>
            </a:fld>
            <a:endParaRPr lang="en-US"/>
          </a:p>
        </p:txBody>
      </p:sp>
      <p:sp>
        <p:nvSpPr>
          <p:cNvPr id="4" name="Slide Image Placeholder 3"/>
          <p:cNvSpPr>
            <a:spLocks noGrp="1" noRot="1" noChangeAspect="1"/>
          </p:cNvSpPr>
          <p:nvPr>
            <p:ph type="sldImg" idx="2"/>
          </p:nvPr>
        </p:nvSpPr>
        <p:spPr>
          <a:xfrm>
            <a:off x="2343150" y="1143000"/>
            <a:ext cx="2171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937F-9CFA-4295-88E4-8C5AA33FB4CB}" type="slidenum">
              <a:rPr lang="en-US" smtClean="0"/>
              <a:t>‹#›</a:t>
            </a:fld>
            <a:endParaRPr lang="en-US"/>
          </a:p>
        </p:txBody>
      </p:sp>
    </p:spTree>
    <p:extLst>
      <p:ext uri="{BB962C8B-B14F-4D97-AF65-F5344CB8AC3E}">
        <p14:creationId xmlns:p14="http://schemas.microsoft.com/office/powerpoint/2010/main" val="3436734823"/>
      </p:ext>
    </p:extLst>
  </p:cSld>
  <p:clrMap bg1="lt1" tx1="dk1" bg2="lt2" tx2="dk2" accent1="accent1" accent2="accent2" accent3="accent3" accent4="accent4" accent5="accent5" accent6="accent6" hlink="hlink" folHlink="folHlink"/>
  <p:notesStyle>
    <a:lvl1pPr marL="0" algn="l" defTabSz="1080942" rtl="0" eaLnBrk="1" latinLnBrk="0" hangingPunct="1">
      <a:defRPr sz="1419" kern="1200">
        <a:solidFill>
          <a:schemeClr val="tx1"/>
        </a:solidFill>
        <a:latin typeface="+mn-lt"/>
        <a:ea typeface="+mn-ea"/>
        <a:cs typeface="+mn-cs"/>
      </a:defRPr>
    </a:lvl1pPr>
    <a:lvl2pPr marL="540471" algn="l" defTabSz="1080942" rtl="0" eaLnBrk="1" latinLnBrk="0" hangingPunct="1">
      <a:defRPr sz="1419" kern="1200">
        <a:solidFill>
          <a:schemeClr val="tx1"/>
        </a:solidFill>
        <a:latin typeface="+mn-lt"/>
        <a:ea typeface="+mn-ea"/>
        <a:cs typeface="+mn-cs"/>
      </a:defRPr>
    </a:lvl2pPr>
    <a:lvl3pPr marL="1080942" algn="l" defTabSz="1080942" rtl="0" eaLnBrk="1" latinLnBrk="0" hangingPunct="1">
      <a:defRPr sz="1419" kern="1200">
        <a:solidFill>
          <a:schemeClr val="tx1"/>
        </a:solidFill>
        <a:latin typeface="+mn-lt"/>
        <a:ea typeface="+mn-ea"/>
        <a:cs typeface="+mn-cs"/>
      </a:defRPr>
    </a:lvl3pPr>
    <a:lvl4pPr marL="1621415" algn="l" defTabSz="1080942" rtl="0" eaLnBrk="1" latinLnBrk="0" hangingPunct="1">
      <a:defRPr sz="1419" kern="1200">
        <a:solidFill>
          <a:schemeClr val="tx1"/>
        </a:solidFill>
        <a:latin typeface="+mn-lt"/>
        <a:ea typeface="+mn-ea"/>
        <a:cs typeface="+mn-cs"/>
      </a:defRPr>
    </a:lvl4pPr>
    <a:lvl5pPr marL="2161886" algn="l" defTabSz="1080942" rtl="0" eaLnBrk="1" latinLnBrk="0" hangingPunct="1">
      <a:defRPr sz="1419" kern="1200">
        <a:solidFill>
          <a:schemeClr val="tx1"/>
        </a:solidFill>
        <a:latin typeface="+mn-lt"/>
        <a:ea typeface="+mn-ea"/>
        <a:cs typeface="+mn-cs"/>
      </a:defRPr>
    </a:lvl5pPr>
    <a:lvl6pPr marL="2702357" algn="l" defTabSz="1080942" rtl="0" eaLnBrk="1" latinLnBrk="0" hangingPunct="1">
      <a:defRPr sz="1419" kern="1200">
        <a:solidFill>
          <a:schemeClr val="tx1"/>
        </a:solidFill>
        <a:latin typeface="+mn-lt"/>
        <a:ea typeface="+mn-ea"/>
        <a:cs typeface="+mn-cs"/>
      </a:defRPr>
    </a:lvl6pPr>
    <a:lvl7pPr marL="3242829" algn="l" defTabSz="1080942" rtl="0" eaLnBrk="1" latinLnBrk="0" hangingPunct="1">
      <a:defRPr sz="1419" kern="1200">
        <a:solidFill>
          <a:schemeClr val="tx1"/>
        </a:solidFill>
        <a:latin typeface="+mn-lt"/>
        <a:ea typeface="+mn-ea"/>
        <a:cs typeface="+mn-cs"/>
      </a:defRPr>
    </a:lvl7pPr>
    <a:lvl8pPr marL="3783301" algn="l" defTabSz="1080942" rtl="0" eaLnBrk="1" latinLnBrk="0" hangingPunct="1">
      <a:defRPr sz="1419" kern="1200">
        <a:solidFill>
          <a:schemeClr val="tx1"/>
        </a:solidFill>
        <a:latin typeface="+mn-lt"/>
        <a:ea typeface="+mn-ea"/>
        <a:cs typeface="+mn-cs"/>
      </a:defRPr>
    </a:lvl8pPr>
    <a:lvl9pPr marL="4323772" algn="l" defTabSz="1080942" rtl="0" eaLnBrk="1" latinLnBrk="0" hangingPunct="1">
      <a:defRPr sz="14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3150" y="1143000"/>
            <a:ext cx="2171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6937F-9CFA-4295-88E4-8C5AA33FB4CB}" type="slidenum">
              <a:rPr lang="en-US" smtClean="0"/>
              <a:t>1</a:t>
            </a:fld>
            <a:endParaRPr lang="en-US"/>
          </a:p>
        </p:txBody>
      </p:sp>
    </p:spTree>
    <p:extLst>
      <p:ext uri="{BB962C8B-B14F-4D97-AF65-F5344CB8AC3E}">
        <p14:creationId xmlns:p14="http://schemas.microsoft.com/office/powerpoint/2010/main" val="213266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5" y="8366292"/>
            <a:ext cx="30599777" cy="17797565"/>
          </a:xfrm>
        </p:spPr>
        <p:txBody>
          <a:bodyPr anchor="b"/>
          <a:lstStyle>
            <a:lvl1pPr algn="ctr">
              <a:defRPr sz="23620"/>
            </a:lvl1pPr>
          </a:lstStyle>
          <a:p>
            <a:r>
              <a:rPr lang="en-US" smtClean="0"/>
              <a:t>Click to edit Master title style</a:t>
            </a:r>
            <a:endParaRPr lang="en-US" dirty="0"/>
          </a:p>
        </p:txBody>
      </p:sp>
      <p:sp>
        <p:nvSpPr>
          <p:cNvPr id="3" name="Subtitle 2"/>
          <p:cNvSpPr>
            <a:spLocks noGrp="1"/>
          </p:cNvSpPr>
          <p:nvPr>
            <p:ph type="subTitle" idx="1"/>
          </p:nvPr>
        </p:nvSpPr>
        <p:spPr>
          <a:xfrm>
            <a:off x="4499967" y="26850193"/>
            <a:ext cx="26999804" cy="12342326"/>
          </a:xfrm>
        </p:spPr>
        <p:txBody>
          <a:bodyPr/>
          <a:lstStyle>
            <a:lvl1pPr marL="0" indent="0" algn="ctr">
              <a:buNone/>
              <a:defRPr sz="9449"/>
            </a:lvl1pPr>
            <a:lvl2pPr marL="1799866" indent="0" algn="ctr">
              <a:buNone/>
              <a:defRPr sz="7874"/>
            </a:lvl2pPr>
            <a:lvl3pPr marL="3599733" indent="0" algn="ctr">
              <a:buNone/>
              <a:defRPr sz="7087"/>
            </a:lvl3pPr>
            <a:lvl4pPr marL="5399599" indent="0" algn="ctr">
              <a:buNone/>
              <a:defRPr sz="6299"/>
            </a:lvl4pPr>
            <a:lvl5pPr marL="7199468" indent="0" algn="ctr">
              <a:buNone/>
              <a:defRPr sz="6299"/>
            </a:lvl5pPr>
            <a:lvl6pPr marL="8999334" indent="0" algn="ctr">
              <a:buNone/>
              <a:defRPr sz="6299"/>
            </a:lvl6pPr>
            <a:lvl7pPr marL="10799200" indent="0" algn="ctr">
              <a:buNone/>
              <a:defRPr sz="6299"/>
            </a:lvl7pPr>
            <a:lvl8pPr marL="12599068" indent="0" algn="ctr">
              <a:buNone/>
              <a:defRPr sz="6299"/>
            </a:lvl8pPr>
            <a:lvl9pPr marL="14398934" indent="0" algn="ctr">
              <a:buNone/>
              <a:defRPr sz="62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1458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39527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1712"/>
            <a:ext cx="7762444" cy="433224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74984" y="2721712"/>
            <a:ext cx="22837334" cy="4332240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919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22ECA-011F-4E4F-A40A-145F7D47DF8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32625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44689"/>
            <a:ext cx="31049774" cy="21264779"/>
          </a:xfrm>
        </p:spPr>
        <p:txBody>
          <a:bodyPr anchor="b"/>
          <a:lstStyle>
            <a:lvl1pPr>
              <a:defRPr sz="23620"/>
            </a:lvl1pPr>
          </a:lstStyle>
          <a:p>
            <a:r>
              <a:rPr lang="en-US" smtClean="0"/>
              <a:t>Click to edit Master title style</a:t>
            </a:r>
            <a:endParaRPr lang="en-US" dirty="0"/>
          </a:p>
        </p:txBody>
      </p:sp>
      <p:sp>
        <p:nvSpPr>
          <p:cNvPr id="3" name="Text Placeholder 2"/>
          <p:cNvSpPr>
            <a:spLocks noGrp="1"/>
          </p:cNvSpPr>
          <p:nvPr>
            <p:ph type="body" idx="1"/>
          </p:nvPr>
        </p:nvSpPr>
        <p:spPr>
          <a:xfrm>
            <a:off x="2456234" y="34210643"/>
            <a:ext cx="31049774" cy="11182643"/>
          </a:xfrm>
        </p:spPr>
        <p:txBody>
          <a:bodyPr/>
          <a:lstStyle>
            <a:lvl1pPr marL="0" indent="0">
              <a:buNone/>
              <a:defRPr sz="9449">
                <a:solidFill>
                  <a:schemeClr val="tx1"/>
                </a:solidFill>
              </a:defRPr>
            </a:lvl1pPr>
            <a:lvl2pPr marL="1799866" indent="0">
              <a:buNone/>
              <a:defRPr sz="7874">
                <a:solidFill>
                  <a:schemeClr val="tx1">
                    <a:tint val="75000"/>
                  </a:schemeClr>
                </a:solidFill>
              </a:defRPr>
            </a:lvl2pPr>
            <a:lvl3pPr marL="3599733" indent="0">
              <a:buNone/>
              <a:defRPr sz="7087">
                <a:solidFill>
                  <a:schemeClr val="tx1">
                    <a:tint val="75000"/>
                  </a:schemeClr>
                </a:solidFill>
              </a:defRPr>
            </a:lvl3pPr>
            <a:lvl4pPr marL="5399599" indent="0">
              <a:buNone/>
              <a:defRPr sz="6299">
                <a:solidFill>
                  <a:schemeClr val="tx1">
                    <a:tint val="75000"/>
                  </a:schemeClr>
                </a:solidFill>
              </a:defRPr>
            </a:lvl4pPr>
            <a:lvl5pPr marL="7199468" indent="0">
              <a:buNone/>
              <a:defRPr sz="6299">
                <a:solidFill>
                  <a:schemeClr val="tx1">
                    <a:tint val="75000"/>
                  </a:schemeClr>
                </a:solidFill>
              </a:defRPr>
            </a:lvl5pPr>
            <a:lvl6pPr marL="8999334" indent="0">
              <a:buNone/>
              <a:defRPr sz="6299">
                <a:solidFill>
                  <a:schemeClr val="tx1">
                    <a:tint val="75000"/>
                  </a:schemeClr>
                </a:solidFill>
              </a:defRPr>
            </a:lvl6pPr>
            <a:lvl7pPr marL="10799200" indent="0">
              <a:buNone/>
              <a:defRPr sz="6299">
                <a:solidFill>
                  <a:schemeClr val="tx1">
                    <a:tint val="75000"/>
                  </a:schemeClr>
                </a:solidFill>
              </a:defRPr>
            </a:lvl7pPr>
            <a:lvl8pPr marL="12599068" indent="0">
              <a:buNone/>
              <a:defRPr sz="6299">
                <a:solidFill>
                  <a:schemeClr val="tx1">
                    <a:tint val="75000"/>
                  </a:schemeClr>
                </a:solidFill>
              </a:defRPr>
            </a:lvl8pPr>
            <a:lvl9pPr marL="14398934" indent="0">
              <a:buNone/>
              <a:defRPr sz="629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322ECA-011F-4E4F-A40A-145F7D47DF85}"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39431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74986"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224871" y="13608517"/>
            <a:ext cx="15299889" cy="32435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22ECA-011F-4E4F-A40A-145F7D47DF8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44108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1722"/>
            <a:ext cx="31049774" cy="98809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79675" y="12531672"/>
            <a:ext cx="15229574"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4" name="Content Placeholder 3"/>
          <p:cNvSpPr>
            <a:spLocks noGrp="1"/>
          </p:cNvSpPr>
          <p:nvPr>
            <p:ph sz="half" idx="2"/>
          </p:nvPr>
        </p:nvSpPr>
        <p:spPr>
          <a:xfrm>
            <a:off x="2479675" y="18673254"/>
            <a:ext cx="15229574"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224869" y="12531672"/>
            <a:ext cx="15304578" cy="6141578"/>
          </a:xfrm>
        </p:spPr>
        <p:txBody>
          <a:bodyPr anchor="b"/>
          <a:lstStyle>
            <a:lvl1pPr marL="0" indent="0">
              <a:buNone/>
              <a:defRPr sz="9449" b="1"/>
            </a:lvl1pPr>
            <a:lvl2pPr marL="1799866" indent="0">
              <a:buNone/>
              <a:defRPr sz="7874" b="1"/>
            </a:lvl2pPr>
            <a:lvl3pPr marL="3599733" indent="0">
              <a:buNone/>
              <a:defRPr sz="7087" b="1"/>
            </a:lvl3pPr>
            <a:lvl4pPr marL="5399599" indent="0">
              <a:buNone/>
              <a:defRPr sz="6299" b="1"/>
            </a:lvl4pPr>
            <a:lvl5pPr marL="7199468" indent="0">
              <a:buNone/>
              <a:defRPr sz="6299" b="1"/>
            </a:lvl5pPr>
            <a:lvl6pPr marL="8999334" indent="0">
              <a:buNone/>
              <a:defRPr sz="6299" b="1"/>
            </a:lvl6pPr>
            <a:lvl7pPr marL="10799200" indent="0">
              <a:buNone/>
              <a:defRPr sz="6299" b="1"/>
            </a:lvl7pPr>
            <a:lvl8pPr marL="12599068" indent="0">
              <a:buNone/>
              <a:defRPr sz="6299" b="1"/>
            </a:lvl8pPr>
            <a:lvl9pPr marL="14398934" indent="0">
              <a:buNone/>
              <a:defRPr sz="6299" b="1"/>
            </a:lvl9pPr>
          </a:lstStyle>
          <a:p>
            <a:pPr lvl="0"/>
            <a:r>
              <a:rPr lang="en-US" smtClean="0"/>
              <a:t>Edit Master text styles</a:t>
            </a:r>
          </a:p>
        </p:txBody>
      </p:sp>
      <p:sp>
        <p:nvSpPr>
          <p:cNvPr id="6" name="Content Placeholder 5"/>
          <p:cNvSpPr>
            <a:spLocks noGrp="1"/>
          </p:cNvSpPr>
          <p:nvPr>
            <p:ph sz="quarter" idx="4"/>
          </p:nvPr>
        </p:nvSpPr>
        <p:spPr>
          <a:xfrm>
            <a:off x="18224869" y="18673254"/>
            <a:ext cx="15304578" cy="274655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22ECA-011F-4E4F-A40A-145F7D47DF85}"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8460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22ECA-011F-4E4F-A40A-145F7D47DF85}"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91024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22ECA-011F-4E4F-A40A-145F7D47DF85}"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67090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Content Placeholder 2"/>
          <p:cNvSpPr>
            <a:spLocks noGrp="1"/>
          </p:cNvSpPr>
          <p:nvPr>
            <p:ph idx="1"/>
          </p:nvPr>
        </p:nvSpPr>
        <p:spPr>
          <a:xfrm>
            <a:off x="15304582" y="7360446"/>
            <a:ext cx="18224867" cy="36328810"/>
          </a:xfrm>
        </p:spPr>
        <p:txBody>
          <a:bodyPr/>
          <a:lstStyle>
            <a:lvl1pPr>
              <a:defRPr sz="12597"/>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16711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5" y="3408043"/>
            <a:ext cx="11610853" cy="11928160"/>
          </a:xfrm>
        </p:spPr>
        <p:txBody>
          <a:bodyPr anchor="b"/>
          <a:lstStyle>
            <a:lvl1pPr>
              <a:defRPr sz="1259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304582" y="7360446"/>
            <a:ext cx="18224867" cy="36328810"/>
          </a:xfrm>
        </p:spPr>
        <p:txBody>
          <a:bodyPr anchor="t"/>
          <a:lstStyle>
            <a:lvl1pPr marL="0" indent="0">
              <a:buNone/>
              <a:defRPr sz="12597"/>
            </a:lvl1pPr>
            <a:lvl2pPr marL="1799866" indent="0">
              <a:buNone/>
              <a:defRPr sz="11024"/>
            </a:lvl2pPr>
            <a:lvl3pPr marL="3599733" indent="0">
              <a:buNone/>
              <a:defRPr sz="9449"/>
            </a:lvl3pPr>
            <a:lvl4pPr marL="5399599" indent="0">
              <a:buNone/>
              <a:defRPr sz="7874"/>
            </a:lvl4pPr>
            <a:lvl5pPr marL="7199468" indent="0">
              <a:buNone/>
              <a:defRPr sz="7874"/>
            </a:lvl5pPr>
            <a:lvl6pPr marL="8999334" indent="0">
              <a:buNone/>
              <a:defRPr sz="7874"/>
            </a:lvl6pPr>
            <a:lvl7pPr marL="10799200" indent="0">
              <a:buNone/>
              <a:defRPr sz="7874"/>
            </a:lvl7pPr>
            <a:lvl8pPr marL="12599068" indent="0">
              <a:buNone/>
              <a:defRPr sz="7874"/>
            </a:lvl8pPr>
            <a:lvl9pPr marL="14398934" indent="0">
              <a:buNone/>
              <a:defRPr sz="7874"/>
            </a:lvl9pPr>
          </a:lstStyle>
          <a:p>
            <a:r>
              <a:rPr lang="en-US" smtClean="0"/>
              <a:t>Click icon to add picture</a:t>
            </a:r>
            <a:endParaRPr lang="en-US" dirty="0"/>
          </a:p>
        </p:txBody>
      </p:sp>
      <p:sp>
        <p:nvSpPr>
          <p:cNvPr id="4" name="Text Placeholder 3"/>
          <p:cNvSpPr>
            <a:spLocks noGrp="1"/>
          </p:cNvSpPr>
          <p:nvPr>
            <p:ph type="body" sz="half" idx="2"/>
          </p:nvPr>
        </p:nvSpPr>
        <p:spPr>
          <a:xfrm>
            <a:off x="2479675" y="15336207"/>
            <a:ext cx="11610853" cy="28412210"/>
          </a:xfrm>
        </p:spPr>
        <p:txBody>
          <a:bodyPr/>
          <a:lstStyle>
            <a:lvl1pPr marL="0" indent="0">
              <a:buNone/>
              <a:defRPr sz="6299"/>
            </a:lvl1pPr>
            <a:lvl2pPr marL="1799866" indent="0">
              <a:buNone/>
              <a:defRPr sz="5512"/>
            </a:lvl2pPr>
            <a:lvl3pPr marL="3599733" indent="0">
              <a:buNone/>
              <a:defRPr sz="4724"/>
            </a:lvl3pPr>
            <a:lvl4pPr marL="5399599" indent="0">
              <a:buNone/>
              <a:defRPr sz="3937"/>
            </a:lvl4pPr>
            <a:lvl5pPr marL="7199468" indent="0">
              <a:buNone/>
              <a:defRPr sz="3937"/>
            </a:lvl5pPr>
            <a:lvl6pPr marL="8999334" indent="0">
              <a:buNone/>
              <a:defRPr sz="3937"/>
            </a:lvl6pPr>
            <a:lvl7pPr marL="10799200" indent="0">
              <a:buNone/>
              <a:defRPr sz="3937"/>
            </a:lvl7pPr>
            <a:lvl8pPr marL="12599068" indent="0">
              <a:buNone/>
              <a:defRPr sz="3937"/>
            </a:lvl8pPr>
            <a:lvl9pPr marL="14398934" indent="0">
              <a:buNone/>
              <a:defRPr sz="3937"/>
            </a:lvl9pPr>
          </a:lstStyle>
          <a:p>
            <a:pPr lvl="0"/>
            <a:r>
              <a:rPr lang="en-US" smtClean="0"/>
              <a:t>Edit Master text styles</a:t>
            </a:r>
          </a:p>
        </p:txBody>
      </p:sp>
      <p:sp>
        <p:nvSpPr>
          <p:cNvPr id="5" name="Date Placeholder 4"/>
          <p:cNvSpPr>
            <a:spLocks noGrp="1"/>
          </p:cNvSpPr>
          <p:nvPr>
            <p:ph type="dt" sz="half" idx="10"/>
          </p:nvPr>
        </p:nvSpPr>
        <p:spPr/>
        <p:txBody>
          <a:bodyPr/>
          <a:lstStyle/>
          <a:p>
            <a:fld id="{4D322ECA-011F-4E4F-A40A-145F7D47DF85}"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40AF5-F4BD-4E04-8FA9-A7767FE3CF70}" type="slidenum">
              <a:rPr lang="en-US" smtClean="0"/>
              <a:t>‹#›</a:t>
            </a:fld>
            <a:endParaRPr lang="en-US"/>
          </a:p>
        </p:txBody>
      </p:sp>
    </p:spTree>
    <p:extLst>
      <p:ext uri="{BB962C8B-B14F-4D97-AF65-F5344CB8AC3E}">
        <p14:creationId xmlns:p14="http://schemas.microsoft.com/office/powerpoint/2010/main" val="299752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1722"/>
            <a:ext cx="31049774" cy="9880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74982" y="13608517"/>
            <a:ext cx="31049774" cy="324355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74985" y="47381306"/>
            <a:ext cx="8099941" cy="2721704"/>
          </a:xfrm>
          <a:prstGeom prst="rect">
            <a:avLst/>
          </a:prstGeom>
        </p:spPr>
        <p:txBody>
          <a:bodyPr vert="horz" lIns="91440" tIns="45720" rIns="91440" bIns="45720" rtlCol="0" anchor="ctr"/>
          <a:lstStyle>
            <a:lvl1pPr algn="l">
              <a:defRPr sz="4724">
                <a:solidFill>
                  <a:schemeClr val="tx1">
                    <a:tint val="75000"/>
                  </a:schemeClr>
                </a:solidFill>
              </a:defRPr>
            </a:lvl1pPr>
          </a:lstStyle>
          <a:p>
            <a:fld id="{4D322ECA-011F-4E4F-A40A-145F7D47DF85}" type="datetimeFigureOut">
              <a:rPr lang="en-US" smtClean="0"/>
              <a:t>10/12/2021</a:t>
            </a:fld>
            <a:endParaRPr lang="en-US"/>
          </a:p>
        </p:txBody>
      </p:sp>
      <p:sp>
        <p:nvSpPr>
          <p:cNvPr id="5" name="Footer Placeholder 4"/>
          <p:cNvSpPr>
            <a:spLocks noGrp="1"/>
          </p:cNvSpPr>
          <p:nvPr>
            <p:ph type="ftr" sz="quarter" idx="3"/>
          </p:nvPr>
        </p:nvSpPr>
        <p:spPr>
          <a:xfrm>
            <a:off x="11924913" y="47381306"/>
            <a:ext cx="12149912" cy="2721704"/>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7" y="47381306"/>
            <a:ext cx="8099941" cy="2721704"/>
          </a:xfrm>
          <a:prstGeom prst="rect">
            <a:avLst/>
          </a:prstGeom>
        </p:spPr>
        <p:txBody>
          <a:bodyPr vert="horz" lIns="91440" tIns="45720" rIns="91440" bIns="45720" rtlCol="0" anchor="ctr"/>
          <a:lstStyle>
            <a:lvl1pPr algn="r">
              <a:defRPr sz="4724">
                <a:solidFill>
                  <a:schemeClr val="tx1">
                    <a:tint val="75000"/>
                  </a:schemeClr>
                </a:solidFill>
              </a:defRPr>
            </a:lvl1pPr>
          </a:lstStyle>
          <a:p>
            <a:fld id="{7F740AF5-F4BD-4E04-8FA9-A7767FE3CF70}" type="slidenum">
              <a:rPr lang="en-US" smtClean="0"/>
              <a:t>‹#›</a:t>
            </a:fld>
            <a:endParaRPr lang="en-US"/>
          </a:p>
        </p:txBody>
      </p:sp>
    </p:spTree>
    <p:extLst>
      <p:ext uri="{BB962C8B-B14F-4D97-AF65-F5344CB8AC3E}">
        <p14:creationId xmlns:p14="http://schemas.microsoft.com/office/powerpoint/2010/main" val="3816485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59973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32" indent="-899932" algn="l" defTabSz="359973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801" indent="-899932" algn="l" defTabSz="359973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667" indent="-899932" algn="l" defTabSz="359973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534"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4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2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135"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001"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8868" indent="-899932" algn="l" defTabSz="359973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733" rtl="0" eaLnBrk="1" latinLnBrk="0" hangingPunct="1">
        <a:defRPr sz="7087" kern="1200">
          <a:solidFill>
            <a:schemeClr val="tx1"/>
          </a:solidFill>
          <a:latin typeface="+mn-lt"/>
          <a:ea typeface="+mn-ea"/>
          <a:cs typeface="+mn-cs"/>
        </a:defRPr>
      </a:lvl1pPr>
      <a:lvl2pPr marL="1799866" algn="l" defTabSz="3599733" rtl="0" eaLnBrk="1" latinLnBrk="0" hangingPunct="1">
        <a:defRPr sz="7087" kern="1200">
          <a:solidFill>
            <a:schemeClr val="tx1"/>
          </a:solidFill>
          <a:latin typeface="+mn-lt"/>
          <a:ea typeface="+mn-ea"/>
          <a:cs typeface="+mn-cs"/>
        </a:defRPr>
      </a:lvl2pPr>
      <a:lvl3pPr marL="3599733" algn="l" defTabSz="3599733" rtl="0" eaLnBrk="1" latinLnBrk="0" hangingPunct="1">
        <a:defRPr sz="7087" kern="1200">
          <a:solidFill>
            <a:schemeClr val="tx1"/>
          </a:solidFill>
          <a:latin typeface="+mn-lt"/>
          <a:ea typeface="+mn-ea"/>
          <a:cs typeface="+mn-cs"/>
        </a:defRPr>
      </a:lvl3pPr>
      <a:lvl4pPr marL="5399599" algn="l" defTabSz="3599733" rtl="0" eaLnBrk="1" latinLnBrk="0" hangingPunct="1">
        <a:defRPr sz="7087" kern="1200">
          <a:solidFill>
            <a:schemeClr val="tx1"/>
          </a:solidFill>
          <a:latin typeface="+mn-lt"/>
          <a:ea typeface="+mn-ea"/>
          <a:cs typeface="+mn-cs"/>
        </a:defRPr>
      </a:lvl4pPr>
      <a:lvl5pPr marL="7199468" algn="l" defTabSz="3599733" rtl="0" eaLnBrk="1" latinLnBrk="0" hangingPunct="1">
        <a:defRPr sz="7087" kern="1200">
          <a:solidFill>
            <a:schemeClr val="tx1"/>
          </a:solidFill>
          <a:latin typeface="+mn-lt"/>
          <a:ea typeface="+mn-ea"/>
          <a:cs typeface="+mn-cs"/>
        </a:defRPr>
      </a:lvl5pPr>
      <a:lvl6pPr marL="8999334" algn="l" defTabSz="3599733" rtl="0" eaLnBrk="1" latinLnBrk="0" hangingPunct="1">
        <a:defRPr sz="7087" kern="1200">
          <a:solidFill>
            <a:schemeClr val="tx1"/>
          </a:solidFill>
          <a:latin typeface="+mn-lt"/>
          <a:ea typeface="+mn-ea"/>
          <a:cs typeface="+mn-cs"/>
        </a:defRPr>
      </a:lvl6pPr>
      <a:lvl7pPr marL="10799200" algn="l" defTabSz="3599733" rtl="0" eaLnBrk="1" latinLnBrk="0" hangingPunct="1">
        <a:defRPr sz="7087" kern="1200">
          <a:solidFill>
            <a:schemeClr val="tx1"/>
          </a:solidFill>
          <a:latin typeface="+mn-lt"/>
          <a:ea typeface="+mn-ea"/>
          <a:cs typeface="+mn-cs"/>
        </a:defRPr>
      </a:lvl7pPr>
      <a:lvl8pPr marL="12599068" algn="l" defTabSz="3599733" rtl="0" eaLnBrk="1" latinLnBrk="0" hangingPunct="1">
        <a:defRPr sz="7087" kern="1200">
          <a:solidFill>
            <a:schemeClr val="tx1"/>
          </a:solidFill>
          <a:latin typeface="+mn-lt"/>
          <a:ea typeface="+mn-ea"/>
          <a:cs typeface="+mn-cs"/>
        </a:defRPr>
      </a:lvl8pPr>
      <a:lvl9pPr marL="14398934" algn="l" defTabSz="359973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Threat landscape for industrial automation systems. Statistics for H1 2021  | Kaspersky ICS C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474" y="33074128"/>
            <a:ext cx="8236456" cy="308062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52500" y="7960520"/>
            <a:ext cx="16560000" cy="1235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Rounded Rectangle 20"/>
          <p:cNvSpPr/>
          <p:nvPr/>
        </p:nvSpPr>
        <p:spPr>
          <a:xfrm>
            <a:off x="18422054" y="20613542"/>
            <a:ext cx="16560000" cy="12351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4" name="Rounded Rectangle 23"/>
          <p:cNvSpPr/>
          <p:nvPr/>
        </p:nvSpPr>
        <p:spPr>
          <a:xfrm>
            <a:off x="978832" y="17060436"/>
            <a:ext cx="16560000" cy="1235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5" name="Rounded Rectangle 24"/>
          <p:cNvSpPr/>
          <p:nvPr/>
        </p:nvSpPr>
        <p:spPr>
          <a:xfrm>
            <a:off x="18422059" y="28063790"/>
            <a:ext cx="16560000" cy="12351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6" name="Rounded Rectangle 25"/>
          <p:cNvSpPr/>
          <p:nvPr/>
        </p:nvSpPr>
        <p:spPr>
          <a:xfrm>
            <a:off x="978829" y="28876791"/>
            <a:ext cx="16560000" cy="123517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7" name="Rounded Rectangle 26"/>
          <p:cNvSpPr/>
          <p:nvPr/>
        </p:nvSpPr>
        <p:spPr>
          <a:xfrm>
            <a:off x="978829" y="36823281"/>
            <a:ext cx="16560000" cy="12351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 name="Rectangle 1"/>
          <p:cNvSpPr/>
          <p:nvPr/>
        </p:nvSpPr>
        <p:spPr>
          <a:xfrm>
            <a:off x="0" y="0"/>
            <a:ext cx="35999738" cy="7713609"/>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160"/>
          </a:p>
        </p:txBody>
      </p:sp>
      <p:sp>
        <p:nvSpPr>
          <p:cNvPr id="4" name="Rectangle 3"/>
          <p:cNvSpPr/>
          <p:nvPr/>
        </p:nvSpPr>
        <p:spPr>
          <a:xfrm>
            <a:off x="1851803" y="744845"/>
            <a:ext cx="32199284" cy="3084819"/>
          </a:xfrm>
          <a:prstGeom prst="rect">
            <a:avLst/>
          </a:prstGeom>
        </p:spPr>
        <p:txBody>
          <a:bodyPr wrap="square">
            <a:spAutoFit/>
          </a:bodyPr>
          <a:lstStyle/>
          <a:p>
            <a:pPr algn="ctr"/>
            <a:r>
              <a:rPr lang="en-US" sz="9723" b="1" dirty="0">
                <a:solidFill>
                  <a:schemeClr val="bg1"/>
                </a:solidFill>
                <a:latin typeface="Arial Black" panose="020B0A04020102020204" pitchFamily="34" charset="0"/>
                <a:ea typeface="Calibri" panose="020F0502020204030204" pitchFamily="34" charset="0"/>
              </a:rPr>
              <a:t>Some approaches to intellectual monitoring of industrial control systems cybersecurity</a:t>
            </a:r>
            <a:endParaRPr lang="en-US" sz="9723" dirty="0">
              <a:solidFill>
                <a:schemeClr val="bg1"/>
              </a:solidFill>
              <a:latin typeface="Arial Black" panose="020B0A04020102020204" pitchFamily="34" charset="0"/>
            </a:endParaRPr>
          </a:p>
        </p:txBody>
      </p:sp>
      <p:sp>
        <p:nvSpPr>
          <p:cNvPr id="6" name="Rectangle 5"/>
          <p:cNvSpPr/>
          <p:nvPr/>
        </p:nvSpPr>
        <p:spPr>
          <a:xfrm>
            <a:off x="18422064" y="29422118"/>
            <a:ext cx="16559990" cy="18324568"/>
          </a:xfrm>
          <a:prstGeom prst="rect">
            <a:avLst/>
          </a:prstGeom>
        </p:spPr>
        <p:txBody>
          <a:bodyPr wrap="square">
            <a:spAutoFit/>
          </a:bodyPr>
          <a:lstStyle/>
          <a:p>
            <a:pPr algn="just"/>
            <a:r>
              <a:rPr lang="en-US" sz="3202" dirty="0">
                <a:latin typeface="Rockwell" panose="02060603020205020403" pitchFamily="18" charset="0"/>
              </a:rPr>
              <a:t>[1] E. J. M. Colbert and A. Kott “Cyber-security of SCADA and Other Industrial Control Systems” Advances in Information Security (eBook), 2016, vol. 63, 355 p.</a:t>
            </a:r>
          </a:p>
          <a:p>
            <a:pPr algn="just"/>
            <a:r>
              <a:rPr lang="en-US" sz="3202" dirty="0">
                <a:latin typeface="Rockwell" panose="02060603020205020403" pitchFamily="18" charset="0"/>
              </a:rPr>
              <a:t>[2] C. Modi, D. Patel, B. </a:t>
            </a:r>
            <a:r>
              <a:rPr lang="en-US" sz="3202" dirty="0" err="1">
                <a:latin typeface="Rockwell" panose="02060603020205020403" pitchFamily="18" charset="0"/>
              </a:rPr>
              <a:t>Borisaniya</a:t>
            </a:r>
            <a:r>
              <a:rPr lang="en-US" sz="3202" dirty="0">
                <a:latin typeface="Rockwell" panose="02060603020205020403" pitchFamily="18" charset="0"/>
              </a:rPr>
              <a:t>, H. Patel, A. Patel, M. </a:t>
            </a:r>
            <a:r>
              <a:rPr lang="en-US" sz="3202" dirty="0" err="1">
                <a:latin typeface="Rockwell" panose="02060603020205020403" pitchFamily="18" charset="0"/>
              </a:rPr>
              <a:t>Rajarajan</a:t>
            </a:r>
            <a:r>
              <a:rPr lang="en-US" sz="3202" dirty="0">
                <a:latin typeface="Rockwell" panose="02060603020205020403" pitchFamily="18" charset="0"/>
              </a:rPr>
              <a:t>, "A Survey  of Intrusion Detection Techniques in Cloud," Journal of Network and Computer Applications, vol. 36.1, pp. 42-57, 2013.</a:t>
            </a:r>
          </a:p>
          <a:p>
            <a:pPr algn="just"/>
            <a:r>
              <a:rPr lang="en-US" sz="3202" dirty="0">
                <a:latin typeface="Rockwell" panose="02060603020205020403" pitchFamily="18" charset="0"/>
              </a:rPr>
              <a:t>[3] M. Zhou, R. Zhang, W. </a:t>
            </a:r>
            <a:r>
              <a:rPr lang="en-US" sz="3202" dirty="0" err="1">
                <a:latin typeface="Rockwell" panose="02060603020205020403" pitchFamily="18" charset="0"/>
              </a:rPr>
              <a:t>Xie</a:t>
            </a:r>
            <a:r>
              <a:rPr lang="en-US" sz="3202" dirty="0">
                <a:latin typeface="Rockwell" panose="02060603020205020403" pitchFamily="18" charset="0"/>
              </a:rPr>
              <a:t>, W. Qian, A. Zhou, “Security and Privacy in Cloud Computing: A Survey,” in IEEE Sixth International Conference on Semantics Knowledge and Grid (SKG), pp. 105-112, 2010.</a:t>
            </a:r>
          </a:p>
          <a:p>
            <a:pPr algn="just"/>
            <a:r>
              <a:rPr lang="en-US" sz="3202" dirty="0">
                <a:latin typeface="Rockwell" panose="02060603020205020403" pitchFamily="18" charset="0"/>
              </a:rPr>
              <a:t>[4] Y. You, M. </a:t>
            </a:r>
            <a:r>
              <a:rPr lang="en-US" sz="3202" dirty="0" err="1">
                <a:latin typeface="Rockwell" panose="02060603020205020403" pitchFamily="18" charset="0"/>
              </a:rPr>
              <a:t>Zulkerine</a:t>
            </a:r>
            <a:r>
              <a:rPr lang="en-US" sz="3202" dirty="0">
                <a:latin typeface="Rockwell" panose="02060603020205020403" pitchFamily="18" charset="0"/>
              </a:rPr>
              <a:t>, A. </a:t>
            </a:r>
            <a:r>
              <a:rPr lang="en-US" sz="3202" dirty="0" err="1">
                <a:latin typeface="Rockwell" panose="02060603020205020403" pitchFamily="18" charset="0"/>
              </a:rPr>
              <a:t>Haque</a:t>
            </a:r>
            <a:r>
              <a:rPr lang="en-US" sz="3202" dirty="0">
                <a:latin typeface="Rockwell" panose="02060603020205020403" pitchFamily="18" charset="0"/>
              </a:rPr>
              <a:t>, “A Distributed  Defense Framework for Flooding-Based DDOS Attack,” in Proceedings of the Third International Conference  on Availability and Security, pp. 245-252, 2008.</a:t>
            </a:r>
          </a:p>
          <a:p>
            <a:pPr algn="just"/>
            <a:r>
              <a:rPr lang="en-US" sz="3202" dirty="0">
                <a:latin typeface="Rockwell" panose="02060603020205020403" pitchFamily="18" charset="0"/>
              </a:rPr>
              <a:t>[5] B. Zhu, S. </a:t>
            </a:r>
            <a:r>
              <a:rPr lang="en-US" sz="3202" dirty="0" err="1">
                <a:latin typeface="Rockwell" panose="02060603020205020403" pitchFamily="18" charset="0"/>
              </a:rPr>
              <a:t>Sastry</a:t>
            </a:r>
            <a:r>
              <a:rPr lang="en-US" sz="3202" dirty="0">
                <a:latin typeface="Rockwell" panose="02060603020205020403" pitchFamily="18" charset="0"/>
              </a:rPr>
              <a:t>, “SCADA Speciﬁc intrusion detection/prevention systems: A survey and taxonomy”. In Proceedings of the 1st Workshop on Secure Control Systems (SCS), Stockholm, Sweden, 12 April 2010.</a:t>
            </a:r>
          </a:p>
          <a:p>
            <a:pPr algn="just"/>
            <a:r>
              <a:rPr lang="en-US" sz="3202" dirty="0">
                <a:latin typeface="Rockwell" panose="02060603020205020403" pitchFamily="18" charset="0"/>
              </a:rPr>
              <a:t>[6] L.A. </a:t>
            </a:r>
            <a:r>
              <a:rPr lang="en-US" sz="3202" dirty="0" err="1">
                <a:latin typeface="Rockwell" panose="02060603020205020403" pitchFamily="18" charset="0"/>
              </a:rPr>
              <a:t>Maglaras</a:t>
            </a:r>
            <a:r>
              <a:rPr lang="en-US" sz="3202" dirty="0">
                <a:latin typeface="Rockwell" panose="02060603020205020403" pitchFamily="18" charset="0"/>
              </a:rPr>
              <a:t>, J. Jiang, T.J. Cruz, “Integrated OCSVM Mechanism for intrusion detection in SCADA systems”. Electron. Lett. 2014, 50, 1935–1936.</a:t>
            </a:r>
          </a:p>
          <a:p>
            <a:pPr algn="just"/>
            <a:r>
              <a:rPr lang="en-US" sz="3202" dirty="0">
                <a:latin typeface="Rockwell" panose="02060603020205020403" pitchFamily="18" charset="0"/>
              </a:rPr>
              <a:t>[7] T. Morris, Z. Thornton, I. </a:t>
            </a:r>
            <a:r>
              <a:rPr lang="en-US" sz="3202" dirty="0" err="1">
                <a:latin typeface="Rockwell" panose="02060603020205020403" pitchFamily="18" charset="0"/>
              </a:rPr>
              <a:t>Turnipseed</a:t>
            </a:r>
            <a:r>
              <a:rPr lang="en-US" sz="3202" dirty="0">
                <a:latin typeface="Rockwell" panose="02060603020205020403" pitchFamily="18" charset="0"/>
              </a:rPr>
              <a:t>, “Industrial Control System Simulation and Data Logging for Intrusion Detection System Research,” 7th Annual Southeastern Cyber Security Summit, Huntsville, AL. June 3-4, 2015.</a:t>
            </a:r>
          </a:p>
          <a:p>
            <a:pPr algn="just"/>
            <a:r>
              <a:rPr lang="en-US" sz="3202" dirty="0">
                <a:latin typeface="Rockwell" panose="02060603020205020403" pitchFamily="18" charset="0"/>
              </a:rPr>
              <a:t>[8] S. L. P. </a:t>
            </a:r>
            <a:r>
              <a:rPr lang="en-US" sz="3202" dirty="0" err="1">
                <a:latin typeface="Rockwell" panose="02060603020205020403" pitchFamily="18" charset="0"/>
              </a:rPr>
              <a:t>Yasakethu</a:t>
            </a:r>
            <a:r>
              <a:rPr lang="en-US" sz="3202" dirty="0">
                <a:latin typeface="Rockwell" panose="02060603020205020403" pitchFamily="18" charset="0"/>
              </a:rPr>
              <a:t>, J. Jiang, “Intrusion Detection via Machine Learning for SCADA System Protection,” in Proceedings of the 1st International Symposium on ICS &amp; SCADA Cyber Security Research, pp. 101-105, September 2013.</a:t>
            </a:r>
          </a:p>
          <a:p>
            <a:pPr algn="just"/>
            <a:r>
              <a:rPr lang="en-US" sz="3202" dirty="0">
                <a:latin typeface="Rockwell" panose="02060603020205020403" pitchFamily="18" charset="0"/>
              </a:rPr>
              <a:t>[9] L. A. </a:t>
            </a:r>
            <a:r>
              <a:rPr lang="en-US" sz="3202" dirty="0" err="1">
                <a:latin typeface="Rockwell" panose="02060603020205020403" pitchFamily="18" charset="0"/>
              </a:rPr>
              <a:t>Maglaras</a:t>
            </a:r>
            <a:r>
              <a:rPr lang="en-US" sz="3202" dirty="0">
                <a:latin typeface="Rockwell" panose="02060603020205020403" pitchFamily="18" charset="0"/>
              </a:rPr>
              <a:t>, J. Jiang, “Intrusion Detection in SCADA Systems Using Machine Learning Techniques,” Science and Information Conference (SAI), London, pp. 626-631, 2014.</a:t>
            </a:r>
          </a:p>
          <a:p>
            <a:pPr algn="just"/>
            <a:r>
              <a:rPr lang="en-US" sz="3202" dirty="0">
                <a:latin typeface="Rockwell" panose="02060603020205020403" pitchFamily="18" charset="0"/>
              </a:rPr>
              <a:t>[10] S. </a:t>
            </a:r>
            <a:r>
              <a:rPr lang="en-US" sz="3202" dirty="0" err="1">
                <a:latin typeface="Rockwell" panose="02060603020205020403" pitchFamily="18" charset="0"/>
              </a:rPr>
              <a:t>Dua</a:t>
            </a:r>
            <a:r>
              <a:rPr lang="en-US" sz="3202" dirty="0">
                <a:latin typeface="Rockwell" panose="02060603020205020403" pitchFamily="18" charset="0"/>
              </a:rPr>
              <a:t>, X. Du, “Data Mining and Machine Learning in Cybersecurity,” </a:t>
            </a:r>
            <a:r>
              <a:rPr lang="en-US" sz="3202" dirty="0" err="1">
                <a:latin typeface="Rockwell" panose="02060603020205020403" pitchFamily="18" charset="0"/>
              </a:rPr>
              <a:t>Auerbach</a:t>
            </a:r>
            <a:r>
              <a:rPr lang="en-US" sz="3202" dirty="0">
                <a:latin typeface="Rockwell" panose="02060603020205020403" pitchFamily="18" charset="0"/>
              </a:rPr>
              <a:t> Publications, Boston, 2011.</a:t>
            </a:r>
          </a:p>
          <a:p>
            <a:pPr algn="just"/>
            <a:r>
              <a:rPr lang="en-US" sz="3202" dirty="0">
                <a:latin typeface="Rockwell" panose="02060603020205020403" pitchFamily="18" charset="0"/>
              </a:rPr>
              <a:t>[11] Y. G. Zhang, W. Zhang, X. R. </a:t>
            </a:r>
            <a:r>
              <a:rPr lang="en-US" sz="3202" dirty="0" err="1">
                <a:latin typeface="Rockwell" panose="02060603020205020403" pitchFamily="18" charset="0"/>
              </a:rPr>
              <a:t>Xue</a:t>
            </a:r>
            <a:r>
              <a:rPr lang="en-US" sz="3202" dirty="0">
                <a:latin typeface="Rockwell" panose="02060603020205020403" pitchFamily="18" charset="0"/>
              </a:rPr>
              <a:t>, X. J. Yang, “SCADA Intrusion Detection System Based on  Self-Learning Semi-Supervised One-Class Support Vector Machine,” Metallurgical Industry Automation, vol. 37(2), pp. 1-5, 2013.</a:t>
            </a:r>
          </a:p>
          <a:p>
            <a:pPr algn="just"/>
            <a:r>
              <a:rPr lang="en-US" sz="3202" dirty="0">
                <a:latin typeface="Rockwell" panose="02060603020205020403" pitchFamily="18" charset="0"/>
              </a:rPr>
              <a:t>[12] K. </a:t>
            </a:r>
            <a:r>
              <a:rPr lang="en-US" sz="3202" dirty="0" err="1">
                <a:latin typeface="Rockwell" panose="02060603020205020403" pitchFamily="18" charset="0"/>
              </a:rPr>
              <a:t>Stefanidis</a:t>
            </a:r>
            <a:r>
              <a:rPr lang="en-US" sz="3202" dirty="0">
                <a:latin typeface="Rockwell" panose="02060603020205020403" pitchFamily="18" charset="0"/>
              </a:rPr>
              <a:t>, A. G. </a:t>
            </a:r>
            <a:r>
              <a:rPr lang="en-US" sz="3202" dirty="0" err="1">
                <a:latin typeface="Rockwell" panose="02060603020205020403" pitchFamily="18" charset="0"/>
              </a:rPr>
              <a:t>Voyiatzis</a:t>
            </a:r>
            <a:r>
              <a:rPr lang="en-US" sz="3202" dirty="0">
                <a:latin typeface="Rockwell" panose="02060603020205020403" pitchFamily="18" charset="0"/>
              </a:rPr>
              <a:t>, “An HMM-Based Anomaly Detection Approach for SCADA Systems,” in IFIP International Conference on Information Security Theory and Practice, pp. 85-99, Springer International Publishing, September 2016.</a:t>
            </a:r>
          </a:p>
          <a:p>
            <a:pPr algn="just"/>
            <a:r>
              <a:rPr lang="en-US" sz="3202" dirty="0">
                <a:latin typeface="Rockwell" panose="02060603020205020403" pitchFamily="18" charset="0"/>
              </a:rPr>
              <a:t>[13] P. Nader, P. </a:t>
            </a:r>
            <a:r>
              <a:rPr lang="en-US" sz="3202" dirty="0" err="1">
                <a:latin typeface="Rockwell" panose="02060603020205020403" pitchFamily="18" charset="0"/>
              </a:rPr>
              <a:t>Honeine</a:t>
            </a:r>
            <a:r>
              <a:rPr lang="en-US" sz="3202" dirty="0">
                <a:latin typeface="Rockwell" panose="02060603020205020403" pitchFamily="18" charset="0"/>
              </a:rPr>
              <a:t>, P. </a:t>
            </a:r>
            <a:r>
              <a:rPr lang="en-US" sz="3202" dirty="0" err="1">
                <a:latin typeface="Rockwell" panose="02060603020205020403" pitchFamily="18" charset="0"/>
              </a:rPr>
              <a:t>Beauseroy</a:t>
            </a:r>
            <a:r>
              <a:rPr lang="en-US" sz="3202" dirty="0">
                <a:latin typeface="Rockwell" panose="02060603020205020403" pitchFamily="18" charset="0"/>
              </a:rPr>
              <a:t>, “Detection of Cyber Attacks in a Water Distribution System Using Machine Learning Techniques,” in Sixth International Conference on Digital Information Processing and Communications (ICDIPC), pp. 25-30, April 2016.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829" y="48643851"/>
            <a:ext cx="20999304" cy="2446491"/>
          </a:xfrm>
          <a:prstGeom prst="rect">
            <a:avLst/>
          </a:prstGeom>
        </p:spPr>
      </p:pic>
      <p:pic>
        <p:nvPicPr>
          <p:cNvPr id="11" name="Picture 10"/>
          <p:cNvPicPr>
            <a:picLocks noChangeAspect="1"/>
          </p:cNvPicPr>
          <p:nvPr/>
        </p:nvPicPr>
        <p:blipFill>
          <a:blip r:embed="rId5"/>
          <a:stretch>
            <a:fillRect/>
          </a:stretch>
        </p:blipFill>
        <p:spPr>
          <a:xfrm>
            <a:off x="32414700" y="47692685"/>
            <a:ext cx="2361442" cy="3102753"/>
          </a:xfrm>
          <a:prstGeom prst="rect">
            <a:avLst/>
          </a:prstGeom>
        </p:spPr>
      </p:pic>
      <p:sp>
        <p:nvSpPr>
          <p:cNvPr id="13" name="Rectangle 12"/>
          <p:cNvSpPr/>
          <p:nvPr/>
        </p:nvSpPr>
        <p:spPr>
          <a:xfrm>
            <a:off x="27569729" y="49469690"/>
            <a:ext cx="4314981" cy="1219052"/>
          </a:xfrm>
          <a:prstGeom prst="rect">
            <a:avLst/>
          </a:prstGeom>
        </p:spPr>
        <p:txBody>
          <a:bodyPr wrap="square">
            <a:spAutoFit/>
          </a:bodyPr>
          <a:lstStyle/>
          <a:p>
            <a:pPr algn="ctr"/>
            <a:r>
              <a:rPr lang="en-US" sz="3661" dirty="0">
                <a:latin typeface="Rockwell" panose="02060603020205020403" pitchFamily="18" charset="0"/>
              </a:rPr>
              <a:t>Ramiz </a:t>
            </a:r>
            <a:r>
              <a:rPr lang="en-US" sz="3661" dirty="0" err="1">
                <a:latin typeface="Rockwell" panose="02060603020205020403" pitchFamily="18" charset="0"/>
              </a:rPr>
              <a:t>Shikhaliyev</a:t>
            </a:r>
            <a:endParaRPr lang="en-US" sz="3661" dirty="0">
              <a:latin typeface="Rockwell" panose="02060603020205020403" pitchFamily="18" charset="0"/>
            </a:endParaRPr>
          </a:p>
          <a:p>
            <a:pPr algn="ctr"/>
            <a:r>
              <a:rPr lang="en-US" sz="3661" dirty="0">
                <a:latin typeface="Rockwell" panose="02060603020205020403" pitchFamily="18" charset="0"/>
              </a:rPr>
              <a:t>ramiz@science.az</a:t>
            </a:r>
          </a:p>
        </p:txBody>
      </p:sp>
      <p:sp>
        <p:nvSpPr>
          <p:cNvPr id="14" name="Rectangle 13"/>
          <p:cNvSpPr/>
          <p:nvPr/>
        </p:nvSpPr>
        <p:spPr>
          <a:xfrm>
            <a:off x="5913431" y="4030928"/>
            <a:ext cx="22488087" cy="3074944"/>
          </a:xfrm>
          <a:prstGeom prst="rect">
            <a:avLst/>
          </a:prstGeom>
        </p:spPr>
        <p:txBody>
          <a:bodyPr wrap="square">
            <a:spAutoFit/>
          </a:bodyPr>
          <a:lstStyle/>
          <a:p>
            <a:pPr algn="ctr">
              <a:spcBef>
                <a:spcPts val="2059"/>
              </a:spcBef>
              <a:spcAft>
                <a:spcPts val="228"/>
              </a:spcAft>
            </a:pPr>
            <a:r>
              <a:rPr lang="en-US" sz="6405" dirty="0">
                <a:solidFill>
                  <a:schemeClr val="bg1"/>
                </a:solidFill>
                <a:latin typeface="Rockwell" panose="02060603020205020403" pitchFamily="18" charset="0"/>
                <a:ea typeface="SimSun" panose="02010600030101010101" pitchFamily="2" charset="-122"/>
              </a:rPr>
              <a:t>Ramiz </a:t>
            </a:r>
            <a:r>
              <a:rPr lang="en-US" sz="6405" dirty="0" err="1">
                <a:solidFill>
                  <a:schemeClr val="bg1"/>
                </a:solidFill>
                <a:latin typeface="Rockwell" panose="02060603020205020403" pitchFamily="18" charset="0"/>
                <a:ea typeface="SimSun" panose="02010600030101010101" pitchFamily="2" charset="-122"/>
              </a:rPr>
              <a:t>Shikhaliyev</a:t>
            </a:r>
            <a:endParaRPr lang="en-US" sz="6405" dirty="0">
              <a:solidFill>
                <a:schemeClr val="bg1"/>
              </a:solidFill>
              <a:latin typeface="Rockwell" panose="02060603020205020403" pitchFamily="18" charset="0"/>
              <a:ea typeface="SimSun" panose="02010600030101010101" pitchFamily="2" charset="-122"/>
            </a:endParaRPr>
          </a:p>
          <a:p>
            <a:pPr algn="ctr"/>
            <a:r>
              <a:rPr lang="en-US" sz="6405" dirty="0">
                <a:solidFill>
                  <a:schemeClr val="bg1"/>
                </a:solidFill>
                <a:latin typeface="Rockwell" panose="02060603020205020403" pitchFamily="18" charset="0"/>
                <a:ea typeface="SimSun" panose="02010600030101010101" pitchFamily="2" charset="-122"/>
              </a:rPr>
              <a:t>Institute Information Technology ANAS, Baku, Azerbaijan</a:t>
            </a:r>
            <a:endParaRPr lang="ru-RU" sz="6405" dirty="0">
              <a:solidFill>
                <a:schemeClr val="bg1"/>
              </a:solidFill>
              <a:latin typeface="Rockwell" panose="02060603020205020403" pitchFamily="18" charset="0"/>
              <a:ea typeface="SimSun" panose="02010600030101010101" pitchFamily="2" charset="-122"/>
            </a:endParaRPr>
          </a:p>
          <a:p>
            <a:pPr algn="ctr"/>
            <a:r>
              <a:rPr lang="en-US" sz="6405" dirty="0">
                <a:solidFill>
                  <a:schemeClr val="bg1"/>
                </a:solidFill>
                <a:latin typeface="Rockwell" panose="02060603020205020403" pitchFamily="18" charset="0"/>
              </a:rPr>
              <a:t>ramiz@science.az</a:t>
            </a:r>
            <a:endParaRPr lang="en-US" sz="6405" dirty="0">
              <a:solidFill>
                <a:schemeClr val="bg1"/>
              </a:solidFill>
              <a:latin typeface="Rockwell" panose="02060603020205020403" pitchFamily="18" charset="0"/>
              <a:ea typeface="SimSun" panose="02010600030101010101" pitchFamily="2" charset="-122"/>
            </a:endParaRPr>
          </a:p>
        </p:txBody>
      </p:sp>
      <p:sp>
        <p:nvSpPr>
          <p:cNvPr id="30" name="Rectangle 29"/>
          <p:cNvSpPr/>
          <p:nvPr/>
        </p:nvSpPr>
        <p:spPr>
          <a:xfrm>
            <a:off x="978829" y="9251573"/>
            <a:ext cx="9816096" cy="7848302"/>
          </a:xfrm>
          <a:prstGeom prst="rect">
            <a:avLst/>
          </a:prstGeom>
        </p:spPr>
        <p:txBody>
          <a:bodyPr wrap="square">
            <a:spAutoFit/>
          </a:bodyPr>
          <a:lstStyle/>
          <a:p>
            <a:pPr algn="just"/>
            <a:r>
              <a:rPr lang="en-US" sz="3600" dirty="0">
                <a:latin typeface="Rockwell" panose="02060603020205020403" pitchFamily="18" charset="0"/>
              </a:rPr>
              <a:t>For security of the modern industrial control systems (ICS) basic protective tools can be used. These tools can protect against common attacks and be sufficient for low-risk systems. The required security level of the ICS be ensured by constantly monitoring. With increase of the monitoring data volume, increase the costs of ICS resources consumption, as well as the data analysis becomes more complicated. It is necessary to intellectualize the security monitoring of the ICS. The purpose of this article is to study the approaches to intellectualization of monitoring the security of ICS.</a:t>
            </a:r>
            <a:endParaRPr lang="en-US" sz="3600" dirty="0"/>
          </a:p>
        </p:txBody>
      </p:sp>
      <p:sp>
        <p:nvSpPr>
          <p:cNvPr id="9" name="Rectangle 8"/>
          <p:cNvSpPr/>
          <p:nvPr/>
        </p:nvSpPr>
        <p:spPr>
          <a:xfrm>
            <a:off x="6027411" y="8215056"/>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Abstract</a:t>
            </a:r>
            <a:endParaRPr lang="en-US" sz="4117" b="1" dirty="0"/>
          </a:p>
        </p:txBody>
      </p:sp>
      <p:sp>
        <p:nvSpPr>
          <p:cNvPr id="31" name="Rectangle 30"/>
          <p:cNvSpPr/>
          <p:nvPr/>
        </p:nvSpPr>
        <p:spPr>
          <a:xfrm>
            <a:off x="3723005" y="29164081"/>
            <a:ext cx="10916515" cy="725904"/>
          </a:xfrm>
          <a:prstGeom prst="rect">
            <a:avLst/>
          </a:prstGeom>
        </p:spPr>
        <p:txBody>
          <a:bodyPr wrap="none">
            <a:spAutoFit/>
          </a:bodyPr>
          <a:lstStyle/>
          <a:p>
            <a:pPr algn="ctr"/>
            <a:r>
              <a:rPr lang="en-US" sz="4117" b="1" dirty="0">
                <a:solidFill>
                  <a:schemeClr val="bg1"/>
                </a:solidFill>
                <a:latin typeface="Arial Black" panose="020B0A04020102020204" pitchFamily="34" charset="0"/>
              </a:rPr>
              <a:t>Threats to industrial control systems</a:t>
            </a:r>
            <a:endParaRPr lang="en-US" sz="4117" dirty="0"/>
          </a:p>
        </p:txBody>
      </p:sp>
      <p:sp>
        <p:nvSpPr>
          <p:cNvPr id="32" name="Rectangle 31"/>
          <p:cNvSpPr/>
          <p:nvPr/>
        </p:nvSpPr>
        <p:spPr>
          <a:xfrm>
            <a:off x="6015599" y="17355913"/>
            <a:ext cx="5997067"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Introduction</a:t>
            </a:r>
            <a:endParaRPr lang="en-US" sz="4117" dirty="0"/>
          </a:p>
        </p:txBody>
      </p:sp>
      <p:sp>
        <p:nvSpPr>
          <p:cNvPr id="33" name="Rectangle 32"/>
          <p:cNvSpPr/>
          <p:nvPr/>
        </p:nvSpPr>
        <p:spPr>
          <a:xfrm>
            <a:off x="1530805" y="37102604"/>
            <a:ext cx="15567983" cy="725904"/>
          </a:xfrm>
          <a:prstGeom prst="rect">
            <a:avLst/>
          </a:prstGeom>
        </p:spPr>
        <p:txBody>
          <a:bodyPr wrap="square">
            <a:spAutoFit/>
          </a:bodyPr>
          <a:lstStyle/>
          <a:p>
            <a:pPr algn="ctr"/>
            <a:r>
              <a:rPr lang="en-US" sz="4117" b="1" dirty="0">
                <a:solidFill>
                  <a:schemeClr val="bg1"/>
                </a:solidFill>
                <a:latin typeface="Arial Black" panose="020B0A04020102020204" pitchFamily="34" charset="0"/>
              </a:rPr>
              <a:t>Approaches to intellectual monitoring of ICS security</a:t>
            </a:r>
            <a:endParaRPr lang="en-US" sz="4117" dirty="0"/>
          </a:p>
        </p:txBody>
      </p:sp>
      <p:sp>
        <p:nvSpPr>
          <p:cNvPr id="35" name="Rectangle 34"/>
          <p:cNvSpPr/>
          <p:nvPr/>
        </p:nvSpPr>
        <p:spPr>
          <a:xfrm>
            <a:off x="24994361" y="20850468"/>
            <a:ext cx="3372205" cy="725904"/>
          </a:xfrm>
          <a:prstGeom prst="rect">
            <a:avLst/>
          </a:prstGeom>
        </p:spPr>
        <p:txBody>
          <a:bodyPr wrap="none">
            <a:spAutoFit/>
          </a:bodyPr>
          <a:lstStyle/>
          <a:p>
            <a:pPr algn="ctr"/>
            <a:r>
              <a:rPr lang="en-US" sz="4117" b="1" dirty="0">
                <a:solidFill>
                  <a:schemeClr val="bg1"/>
                </a:solidFill>
                <a:latin typeface="Arial Black" panose="020B0A04020102020204" pitchFamily="34" charset="0"/>
              </a:rPr>
              <a:t>Conclusion</a:t>
            </a:r>
            <a:endParaRPr lang="en-US" sz="4117" dirty="0"/>
          </a:p>
        </p:txBody>
      </p:sp>
      <p:sp>
        <p:nvSpPr>
          <p:cNvPr id="36" name="Rectangle 35"/>
          <p:cNvSpPr/>
          <p:nvPr/>
        </p:nvSpPr>
        <p:spPr>
          <a:xfrm>
            <a:off x="24986538" y="28324864"/>
            <a:ext cx="3508229" cy="736285"/>
          </a:xfrm>
          <a:prstGeom prst="rect">
            <a:avLst/>
          </a:prstGeom>
        </p:spPr>
        <p:txBody>
          <a:bodyPr wrap="none">
            <a:spAutoFit/>
          </a:bodyPr>
          <a:lstStyle/>
          <a:p>
            <a:pPr algn="ctr"/>
            <a:r>
              <a:rPr lang="en-US" sz="4117" b="1" dirty="0">
                <a:solidFill>
                  <a:schemeClr val="bg1"/>
                </a:solidFill>
                <a:latin typeface="Arial Black" panose="020B0A04020102020204" pitchFamily="34" charset="0"/>
              </a:rPr>
              <a:t>References</a:t>
            </a:r>
            <a:endParaRPr lang="en-US" sz="4117" dirty="0"/>
          </a:p>
        </p:txBody>
      </p:sp>
      <p:sp>
        <p:nvSpPr>
          <p:cNvPr id="37" name="Rectangle 36"/>
          <p:cNvSpPr/>
          <p:nvPr/>
        </p:nvSpPr>
        <p:spPr>
          <a:xfrm>
            <a:off x="978829" y="30107973"/>
            <a:ext cx="9940354" cy="6740307"/>
          </a:xfrm>
          <a:prstGeom prst="rect">
            <a:avLst/>
          </a:prstGeom>
        </p:spPr>
        <p:txBody>
          <a:bodyPr wrap="square">
            <a:spAutoFit/>
          </a:bodyPr>
          <a:lstStyle/>
          <a:p>
            <a:pPr algn="just"/>
            <a:r>
              <a:rPr lang="en-US" sz="3600" dirty="0">
                <a:latin typeface="Rockwell" panose="02060603020205020403" pitchFamily="18" charset="0"/>
              </a:rPr>
              <a:t>The various sets of ICS threats spanning the ICS threat landscape can be decomposed into threats stemming from [1]:</a:t>
            </a:r>
          </a:p>
          <a:p>
            <a:pPr algn="just"/>
            <a:r>
              <a:rPr lang="en-US" sz="3600" dirty="0">
                <a:latin typeface="Rockwell" panose="02060603020205020403" pitchFamily="18" charset="0"/>
              </a:rPr>
              <a:t>1. Organizational aspects related to the organization and its subcontractors involved in the deployment, use, and maintenance of ICS;</a:t>
            </a:r>
          </a:p>
          <a:p>
            <a:pPr algn="just"/>
            <a:r>
              <a:rPr lang="en-US" sz="3600" dirty="0">
                <a:latin typeface="Rockwell" panose="02060603020205020403" pitchFamily="18" charset="0"/>
              </a:rPr>
              <a:t>2. ICS architecture and ICS technology;</a:t>
            </a:r>
          </a:p>
          <a:p>
            <a:pPr algn="just"/>
            <a:r>
              <a:rPr lang="en-US" sz="3600" dirty="0">
                <a:latin typeface="Rockwell" panose="02060603020205020403" pitchFamily="18" charset="0"/>
              </a:rPr>
              <a:t>3. Networking and telecommunications;</a:t>
            </a:r>
          </a:p>
          <a:p>
            <a:pPr algn="just"/>
            <a:r>
              <a:rPr lang="en-US" sz="3600" dirty="0">
                <a:latin typeface="Rockwell" panose="02060603020205020403" pitchFamily="18" charset="0"/>
              </a:rPr>
              <a:t>4. Human factors;</a:t>
            </a:r>
          </a:p>
          <a:p>
            <a:pPr algn="just"/>
            <a:r>
              <a:rPr lang="en-US" sz="3600" dirty="0">
                <a:latin typeface="Rockwell" panose="02060603020205020403" pitchFamily="18" charset="0"/>
              </a:rPr>
              <a:t>5. Operational maintenance;</a:t>
            </a:r>
          </a:p>
          <a:p>
            <a:pPr algn="just"/>
            <a:r>
              <a:rPr lang="en-US" sz="3600" dirty="0">
                <a:latin typeface="Rockwell" panose="02060603020205020403" pitchFamily="18" charset="0"/>
              </a:rPr>
              <a:t>6. The environment of ICS systems and communications.                   </a:t>
            </a:r>
            <a:endParaRPr lang="en-US" sz="3600" dirty="0"/>
          </a:p>
        </p:txBody>
      </p:sp>
      <p:sp>
        <p:nvSpPr>
          <p:cNvPr id="38" name="Rectangle 37"/>
          <p:cNvSpPr/>
          <p:nvPr/>
        </p:nvSpPr>
        <p:spPr>
          <a:xfrm>
            <a:off x="978829" y="38104532"/>
            <a:ext cx="9816096" cy="10618291"/>
          </a:xfrm>
          <a:prstGeom prst="rect">
            <a:avLst/>
          </a:prstGeom>
        </p:spPr>
        <p:txBody>
          <a:bodyPr wrap="square">
            <a:spAutoFit/>
          </a:bodyPr>
          <a:lstStyle/>
          <a:p>
            <a:pPr algn="just"/>
            <a:r>
              <a:rPr lang="en-US" sz="3600" dirty="0">
                <a:latin typeface="Rockwell" panose="02060603020205020403" pitchFamily="18" charset="0"/>
              </a:rPr>
              <a:t>Recently, there has been a trend towards the implementation of machine learning techniques for anomaly detection and prevention in the networks of the ICSs/SCADA (Supervisory Control and Data Acquisition) [2-4]. Many monitoring proposals have focused on revising enterprise solutions, such as Intrusion Detection Systems (IDS) [5, 6]. But, these approaches are successful at identifying a limited range of attacks. SCADA systems, have regular communication patterns, which can be used exploited by machine learning algorithms [7]. In [8], for SCADA protection proposed an IDS based on machine learning methods. The authors compare rule-based methods, ANN (Artificial Neural Networks), HMM (Hidden Markov Model) and SVM (Support Vector Machines).</a:t>
            </a:r>
            <a:endParaRPr lang="en-US" sz="3600" dirty="0"/>
          </a:p>
        </p:txBody>
      </p:sp>
      <p:sp>
        <p:nvSpPr>
          <p:cNvPr id="39" name="Rectangle 38"/>
          <p:cNvSpPr/>
          <p:nvPr/>
        </p:nvSpPr>
        <p:spPr>
          <a:xfrm>
            <a:off x="952500" y="18327407"/>
            <a:ext cx="9933848" cy="10618291"/>
          </a:xfrm>
          <a:prstGeom prst="rect">
            <a:avLst/>
          </a:prstGeom>
        </p:spPr>
        <p:txBody>
          <a:bodyPr wrap="square">
            <a:spAutoFit/>
          </a:bodyPr>
          <a:lstStyle/>
          <a:p>
            <a:pPr algn="just"/>
            <a:r>
              <a:rPr lang="en-US" sz="3600" dirty="0">
                <a:latin typeface="Rockwell" panose="02060603020205020403" pitchFamily="18" charset="0"/>
              </a:rPr>
              <a:t>Over the past decade, there have been a small number of openly documented cyberattacks targeting industrial control systems (ICS). Consequently, not having enough attack patterns to define a risk threshold makes it difficult to understand the threat environment, prioritize security efforts, and justify resource allocation. This situation makes it very important to monitor the security of the ICS. Organizations can mitigate threats and reduce the risk to the production environment by implementing a comprehensive monitoring infrastructure for the ICS network. Having an effective intellectual monitoring infrastructure is essential because organizations can not only detect problems early, but also mitigate the consequences without any real damage and get rid of this phenomenon faster, regardless of its nature.</a:t>
            </a:r>
            <a:endParaRPr lang="en-US" sz="3600" dirty="0"/>
          </a:p>
        </p:txBody>
      </p:sp>
      <p:sp>
        <p:nvSpPr>
          <p:cNvPr id="40" name="Rectangle 39"/>
          <p:cNvSpPr/>
          <p:nvPr/>
        </p:nvSpPr>
        <p:spPr>
          <a:xfrm>
            <a:off x="18422056" y="7823345"/>
            <a:ext cx="9817200" cy="12834283"/>
          </a:xfrm>
          <a:prstGeom prst="rect">
            <a:avLst/>
          </a:prstGeom>
        </p:spPr>
        <p:txBody>
          <a:bodyPr wrap="square">
            <a:spAutoFit/>
          </a:bodyPr>
          <a:lstStyle/>
          <a:p>
            <a:pPr algn="just"/>
            <a:r>
              <a:rPr lang="en-US" sz="3600" dirty="0">
                <a:latin typeface="Rockwell" panose="02060603020205020403" pitchFamily="18" charset="0"/>
              </a:rPr>
              <a:t>Authors in [9] propose an OCSVM (One-Class SVM) intrusion detection mechanism, which is based on unsupervised machine learning methods, that does not need any labeled data for training or any information about the anomaly. In [10] authors propose data mining-based machine learning techniques for cybersecurity in SCADA systems. Authors in [11] propose a SCADA intrusion detection system based on self-learning semi-supervised OCSVM (S2 OCSVM) and demonstrate that S2 OCSVM can improve detection accuracy. In [12] proposed an architecture of an anomaly detection system based on the Hidden Markov Model (HMM) algorithm for intrusion detection in ICSs, especially in SCADA systems interconnected using TCP/IP. In [13] a simple one-class classification approach in the feature space is proposed. The authors in focus on the detection of cyber-attacks in water distribution systems using machine learning techniques.</a:t>
            </a:r>
            <a:endParaRPr lang="en-US" sz="3600" dirty="0"/>
          </a:p>
        </p:txBody>
      </p:sp>
      <p:sp>
        <p:nvSpPr>
          <p:cNvPr id="41" name="Rectangle 40"/>
          <p:cNvSpPr/>
          <p:nvPr/>
        </p:nvSpPr>
        <p:spPr>
          <a:xfrm>
            <a:off x="18422062" y="21923568"/>
            <a:ext cx="9817194" cy="6186309"/>
          </a:xfrm>
          <a:prstGeom prst="rect">
            <a:avLst/>
          </a:prstGeom>
        </p:spPr>
        <p:txBody>
          <a:bodyPr wrap="square">
            <a:spAutoFit/>
          </a:bodyPr>
          <a:lstStyle/>
          <a:p>
            <a:pPr algn="just"/>
            <a:r>
              <a:rPr lang="en-US" sz="3600" dirty="0">
                <a:latin typeface="Rockwell" panose="02060603020205020403" pitchFamily="18" charset="0"/>
              </a:rPr>
              <a:t>The sophistication of new malwares has made it very difficult to prevent and detect attacks on the ICS. In most cases, the success of such attacks to the fact that most of the existing ICS technologies were designed with reliability, relegating security to a secondary role. Therefore, there is a need for new approaches of security monitoring for ICS systems. Applicability of the machine learning techniques has proven to be very useful for this matter.</a:t>
            </a:r>
            <a:endParaRPr lang="en-US" sz="3600" dirty="0"/>
          </a:p>
        </p:txBody>
      </p:sp>
      <p:pic>
        <p:nvPicPr>
          <p:cNvPr id="1028" name="Picture 4" descr="Outdated energy, water and transport Industrial Control Systems without  sufficient cyber security controls require coordinated testing of  capability at EU levels, says the EU&amp;#39;s cyber security Agency ENISA — ENI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83070" y="10918101"/>
            <a:ext cx="6148860" cy="40723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dustrial Control Systems (ICS) Security: Market Insights &amp;amp; Growth  Opportunity Till 20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9944" y="24166124"/>
            <a:ext cx="6383481" cy="3454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rtificial neural network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9939" y="43863348"/>
            <a:ext cx="6383414" cy="30534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upport Vector Machines (SVM) | LearnOpenCV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27401" y="9989631"/>
            <a:ext cx="6292189" cy="344618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trusion Prevention and Detection Systems - ScienceDire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9940" y="39282963"/>
            <a:ext cx="6416249" cy="338802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ontinuous ICS Security Monitoring Needed | ARC Adviso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27400" y="22439807"/>
            <a:ext cx="6292190" cy="493827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CADA | intelte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86558" y="18697637"/>
            <a:ext cx="6236861" cy="4619021"/>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idden Markov Models - YouTub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27398" y="15170059"/>
            <a:ext cx="6254655" cy="351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4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1335</TotalTime>
  <Words>1299</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SimSun</vt:lpstr>
      <vt:lpstr>Arial</vt:lpstr>
      <vt:lpstr>Arial Black</vt:lpstr>
      <vt:lpstr>Calibri</vt:lpstr>
      <vt:lpstr>Calibri Light</vt:lpstr>
      <vt:lpstr>Rockwell</vt:lpstr>
      <vt:lpstr>Office Theme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Ramiz</dc:creator>
  <cp:lastModifiedBy>Ramiz</cp:lastModifiedBy>
  <cp:revision>235</cp:revision>
  <cp:lastPrinted>2021-10-06T08:14:14Z</cp:lastPrinted>
  <dcterms:created xsi:type="dcterms:W3CDTF">2021-09-17T10:13:40Z</dcterms:created>
  <dcterms:modified xsi:type="dcterms:W3CDTF">2021-10-12T07:33:16Z</dcterms:modified>
</cp:coreProperties>
</file>